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4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9E6E0-6DB1-44A3-A4B7-AABEA262AED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05C39B-C1D6-48CF-BF78-107AC7B15ABD}">
      <dgm:prSet phldrT="[Текст]"/>
      <dgm:spPr/>
      <dgm:t>
        <a:bodyPr/>
        <a:lstStyle/>
        <a:p>
          <a:r>
            <a:rPr lang="ru-RU" b="1" dirty="0" smtClean="0"/>
            <a:t>Совет Директоров</a:t>
          </a:r>
          <a:endParaRPr lang="ru-RU" dirty="0"/>
        </a:p>
      </dgm:t>
    </dgm:pt>
    <dgm:pt modelId="{8C7F95CE-0E1C-444D-9F49-3F9147CCB3DE}" type="parTrans" cxnId="{A265C731-5786-4EFD-8ACC-3A96D3232FFD}">
      <dgm:prSet/>
      <dgm:spPr/>
      <dgm:t>
        <a:bodyPr/>
        <a:lstStyle/>
        <a:p>
          <a:endParaRPr lang="ru-RU"/>
        </a:p>
      </dgm:t>
    </dgm:pt>
    <dgm:pt modelId="{C49773E4-D219-48AB-B7D7-D424F1165FE5}" type="sibTrans" cxnId="{A265C731-5786-4EFD-8ACC-3A96D3232FFD}">
      <dgm:prSet/>
      <dgm:spPr/>
      <dgm:t>
        <a:bodyPr/>
        <a:lstStyle/>
        <a:p>
          <a:endParaRPr lang="ru-RU"/>
        </a:p>
      </dgm:t>
    </dgm:pt>
    <dgm:pt modelId="{3FB43D13-E309-499F-AAB8-9C1A8DD219EE}">
      <dgm:prSet phldrT="[Текст]"/>
      <dgm:spPr/>
      <dgm:t>
        <a:bodyPr/>
        <a:lstStyle/>
        <a:p>
          <a:r>
            <a:rPr lang="ru-RU" b="1" dirty="0" smtClean="0"/>
            <a:t>Генеральный  Директор</a:t>
          </a:r>
          <a:endParaRPr lang="ru-RU" dirty="0"/>
        </a:p>
      </dgm:t>
    </dgm:pt>
    <dgm:pt modelId="{98AF92B2-ADBA-4994-A84C-B6F8A640C285}" type="parTrans" cxnId="{B630A8B7-907D-440F-A873-C0B217E93CC3}">
      <dgm:prSet/>
      <dgm:spPr/>
      <dgm:t>
        <a:bodyPr/>
        <a:lstStyle/>
        <a:p>
          <a:endParaRPr lang="ru-RU"/>
        </a:p>
      </dgm:t>
    </dgm:pt>
    <dgm:pt modelId="{731E5B16-75A4-4DC4-A92C-F56B3856F807}" type="sibTrans" cxnId="{B630A8B7-907D-440F-A873-C0B217E93CC3}">
      <dgm:prSet/>
      <dgm:spPr/>
      <dgm:t>
        <a:bodyPr/>
        <a:lstStyle/>
        <a:p>
          <a:endParaRPr lang="ru-RU"/>
        </a:p>
      </dgm:t>
    </dgm:pt>
    <dgm:pt modelId="{D40BC857-50B4-4DA9-B575-5A018C696C3A}">
      <dgm:prSet phldrT="[Текст]"/>
      <dgm:spPr/>
      <dgm:t>
        <a:bodyPr/>
        <a:lstStyle/>
        <a:p>
          <a:r>
            <a:rPr lang="ru-RU" b="1" dirty="0" smtClean="0"/>
            <a:t>Директор по Маркетингу</a:t>
          </a:r>
          <a:endParaRPr lang="ru-RU" dirty="0"/>
        </a:p>
      </dgm:t>
    </dgm:pt>
    <dgm:pt modelId="{7115D527-26E1-4A7D-A2A2-088A10D61379}" type="parTrans" cxnId="{F9BBB958-991F-4493-9844-42F2D4E8B427}">
      <dgm:prSet/>
      <dgm:spPr/>
      <dgm:t>
        <a:bodyPr/>
        <a:lstStyle/>
        <a:p>
          <a:endParaRPr lang="ru-RU"/>
        </a:p>
      </dgm:t>
    </dgm:pt>
    <dgm:pt modelId="{3C33522A-C38A-4A32-9F59-891262086BF6}" type="sibTrans" cxnId="{F9BBB958-991F-4493-9844-42F2D4E8B427}">
      <dgm:prSet/>
      <dgm:spPr/>
      <dgm:t>
        <a:bodyPr/>
        <a:lstStyle/>
        <a:p>
          <a:endParaRPr lang="ru-RU"/>
        </a:p>
      </dgm:t>
    </dgm:pt>
    <dgm:pt modelId="{142DAD32-2309-4BAD-A89E-16049EC9B3CC}">
      <dgm:prSet/>
      <dgm:spPr/>
      <dgm:t>
        <a:bodyPr/>
        <a:lstStyle/>
        <a:p>
          <a:r>
            <a:rPr lang="ru-RU" b="1" dirty="0" smtClean="0"/>
            <a:t>Коммерческий Директор</a:t>
          </a:r>
          <a:endParaRPr lang="ru-RU" dirty="0"/>
        </a:p>
      </dgm:t>
    </dgm:pt>
    <dgm:pt modelId="{8DCC3908-DF1D-4C05-9F72-D15D0D5EEB59}" type="parTrans" cxnId="{9F48E203-D244-48F4-B28A-C97E619194BA}">
      <dgm:prSet/>
      <dgm:spPr/>
      <dgm:t>
        <a:bodyPr/>
        <a:lstStyle/>
        <a:p>
          <a:endParaRPr lang="ru-RU"/>
        </a:p>
      </dgm:t>
    </dgm:pt>
    <dgm:pt modelId="{A98B6558-A5A4-43A1-9437-31C5D10F1DA2}" type="sibTrans" cxnId="{9F48E203-D244-48F4-B28A-C97E619194BA}">
      <dgm:prSet/>
      <dgm:spPr/>
      <dgm:t>
        <a:bodyPr/>
        <a:lstStyle/>
        <a:p>
          <a:endParaRPr lang="ru-RU"/>
        </a:p>
      </dgm:t>
    </dgm:pt>
    <dgm:pt modelId="{FC71FB92-3AD7-416B-A500-A3B03592F5E4}">
      <dgm:prSet/>
      <dgm:spPr/>
      <dgm:t>
        <a:bodyPr/>
        <a:lstStyle/>
        <a:p>
          <a:r>
            <a:rPr lang="ru-RU" b="1" dirty="0" smtClean="0"/>
            <a:t>Директор по Производству</a:t>
          </a:r>
          <a:endParaRPr lang="ru-RU" dirty="0"/>
        </a:p>
      </dgm:t>
    </dgm:pt>
    <dgm:pt modelId="{491FF2CF-6DB8-4653-8E1B-3A1758E78D2D}" type="parTrans" cxnId="{7AF4492E-4486-4EDE-9F24-FC50B761F813}">
      <dgm:prSet/>
      <dgm:spPr/>
      <dgm:t>
        <a:bodyPr/>
        <a:lstStyle/>
        <a:p>
          <a:endParaRPr lang="ru-RU"/>
        </a:p>
      </dgm:t>
    </dgm:pt>
    <dgm:pt modelId="{D2CE32D1-62E6-4501-819C-6520ADC4B84C}" type="sibTrans" cxnId="{7AF4492E-4486-4EDE-9F24-FC50B761F813}">
      <dgm:prSet/>
      <dgm:spPr/>
      <dgm:t>
        <a:bodyPr/>
        <a:lstStyle/>
        <a:p>
          <a:endParaRPr lang="ru-RU"/>
        </a:p>
      </dgm:t>
    </dgm:pt>
    <dgm:pt modelId="{13F9FD8D-C438-422D-9763-922F58090A81}">
      <dgm:prSet/>
      <dgm:spPr/>
      <dgm:t>
        <a:bodyPr/>
        <a:lstStyle/>
        <a:p>
          <a:r>
            <a:rPr lang="ru-RU" b="1" smtClean="0"/>
            <a:t>Финансовый Директор</a:t>
          </a:r>
          <a:endParaRPr lang="ru-RU"/>
        </a:p>
      </dgm:t>
    </dgm:pt>
    <dgm:pt modelId="{8FC71DB1-8AFB-4DEA-8766-2B714AB12BD1}" type="parTrans" cxnId="{500BB437-E22D-4F7A-A469-C587247A80E1}">
      <dgm:prSet/>
      <dgm:spPr/>
      <dgm:t>
        <a:bodyPr/>
        <a:lstStyle/>
        <a:p>
          <a:endParaRPr lang="ru-RU"/>
        </a:p>
      </dgm:t>
    </dgm:pt>
    <dgm:pt modelId="{BFE6FF3C-7390-4655-ADA7-4B568B8C1C56}" type="sibTrans" cxnId="{500BB437-E22D-4F7A-A469-C587247A80E1}">
      <dgm:prSet/>
      <dgm:spPr/>
      <dgm:t>
        <a:bodyPr/>
        <a:lstStyle/>
        <a:p>
          <a:endParaRPr lang="ru-RU"/>
        </a:p>
      </dgm:t>
    </dgm:pt>
    <dgm:pt modelId="{EF262012-9C4E-443C-B91C-D5D896765BCD}" type="pres">
      <dgm:prSet presAssocID="{BF19E6E0-6DB1-44A3-A4B7-AABEA262AE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9B92D6-28C7-4882-B3A9-5939C6BF4C98}" type="pres">
      <dgm:prSet presAssocID="{6F05C39B-C1D6-48CF-BF78-107AC7B15ABD}" presName="hierRoot1" presStyleCnt="0"/>
      <dgm:spPr/>
    </dgm:pt>
    <dgm:pt modelId="{29416E78-1973-4911-AB19-BCB6B08B3C23}" type="pres">
      <dgm:prSet presAssocID="{6F05C39B-C1D6-48CF-BF78-107AC7B15ABD}" presName="composite" presStyleCnt="0"/>
      <dgm:spPr/>
    </dgm:pt>
    <dgm:pt modelId="{AF57560D-CF2C-4980-831B-4269A2869B42}" type="pres">
      <dgm:prSet presAssocID="{6F05C39B-C1D6-48CF-BF78-107AC7B15ABD}" presName="background" presStyleLbl="node0" presStyleIdx="0" presStyleCnt="1"/>
      <dgm:spPr/>
    </dgm:pt>
    <dgm:pt modelId="{D859F36F-9767-4069-B567-4FA3172D2C45}" type="pres">
      <dgm:prSet presAssocID="{6F05C39B-C1D6-48CF-BF78-107AC7B15AB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46EDC-D536-4082-A6D5-38D4BAB95796}" type="pres">
      <dgm:prSet presAssocID="{6F05C39B-C1D6-48CF-BF78-107AC7B15ABD}" presName="hierChild2" presStyleCnt="0"/>
      <dgm:spPr/>
    </dgm:pt>
    <dgm:pt modelId="{979928D5-7C90-4EB1-BEF6-5FF6A7A3B863}" type="pres">
      <dgm:prSet presAssocID="{98AF92B2-ADBA-4994-A84C-B6F8A640C285}" presName="Name10" presStyleLbl="parChTrans1D2" presStyleIdx="0" presStyleCnt="1"/>
      <dgm:spPr/>
      <dgm:t>
        <a:bodyPr/>
        <a:lstStyle/>
        <a:p>
          <a:endParaRPr lang="en-US"/>
        </a:p>
      </dgm:t>
    </dgm:pt>
    <dgm:pt modelId="{5A447F7B-002A-4D1B-A902-25C788EA0E6E}" type="pres">
      <dgm:prSet presAssocID="{3FB43D13-E309-499F-AAB8-9C1A8DD219EE}" presName="hierRoot2" presStyleCnt="0"/>
      <dgm:spPr/>
    </dgm:pt>
    <dgm:pt modelId="{913C1B83-55B3-4F94-877C-4E01C0ADE711}" type="pres">
      <dgm:prSet presAssocID="{3FB43D13-E309-499F-AAB8-9C1A8DD219EE}" presName="composite2" presStyleCnt="0"/>
      <dgm:spPr/>
    </dgm:pt>
    <dgm:pt modelId="{7FE8A9E8-4EC7-4DF3-8E69-9C33D0376AC9}" type="pres">
      <dgm:prSet presAssocID="{3FB43D13-E309-499F-AAB8-9C1A8DD219EE}" presName="background2" presStyleLbl="node2" presStyleIdx="0" presStyleCnt="1"/>
      <dgm:spPr/>
    </dgm:pt>
    <dgm:pt modelId="{560F6C25-C713-472A-AC7E-BD5FA0F6AD29}" type="pres">
      <dgm:prSet presAssocID="{3FB43D13-E309-499F-AAB8-9C1A8DD219EE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C4EE67-98AA-476B-A245-151F084AA2AF}" type="pres">
      <dgm:prSet presAssocID="{3FB43D13-E309-499F-AAB8-9C1A8DD219EE}" presName="hierChild3" presStyleCnt="0"/>
      <dgm:spPr/>
    </dgm:pt>
    <dgm:pt modelId="{F9BFEC21-9CF4-48EB-A9EF-FAF0AA75BA1D}" type="pres">
      <dgm:prSet presAssocID="{7115D527-26E1-4A7D-A2A2-088A10D61379}" presName="Name17" presStyleLbl="parChTrans1D3" presStyleIdx="0" presStyleCnt="4"/>
      <dgm:spPr/>
      <dgm:t>
        <a:bodyPr/>
        <a:lstStyle/>
        <a:p>
          <a:endParaRPr lang="en-US"/>
        </a:p>
      </dgm:t>
    </dgm:pt>
    <dgm:pt modelId="{B2272F57-337E-44DC-A4BD-AD08D2799BBE}" type="pres">
      <dgm:prSet presAssocID="{D40BC857-50B4-4DA9-B575-5A018C696C3A}" presName="hierRoot3" presStyleCnt="0"/>
      <dgm:spPr/>
    </dgm:pt>
    <dgm:pt modelId="{D84DAB72-2D57-4728-A4C0-BEFAD702E9F2}" type="pres">
      <dgm:prSet presAssocID="{D40BC857-50B4-4DA9-B575-5A018C696C3A}" presName="composite3" presStyleCnt="0"/>
      <dgm:spPr/>
    </dgm:pt>
    <dgm:pt modelId="{6CF02AAF-CC42-4C87-BC13-397A09EFE65B}" type="pres">
      <dgm:prSet presAssocID="{D40BC857-50B4-4DA9-B575-5A018C696C3A}" presName="background3" presStyleLbl="node3" presStyleIdx="0" presStyleCnt="4"/>
      <dgm:spPr/>
    </dgm:pt>
    <dgm:pt modelId="{9002D345-E064-44FF-A249-7C5645BF5FD7}" type="pres">
      <dgm:prSet presAssocID="{D40BC857-50B4-4DA9-B575-5A018C696C3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E0D876-23BB-43DD-A27F-38C2537EB4D5}" type="pres">
      <dgm:prSet presAssocID="{D40BC857-50B4-4DA9-B575-5A018C696C3A}" presName="hierChild4" presStyleCnt="0"/>
      <dgm:spPr/>
    </dgm:pt>
    <dgm:pt modelId="{5C56576E-73DE-4B84-87AB-B81393DB57DF}" type="pres">
      <dgm:prSet presAssocID="{8DCC3908-DF1D-4C05-9F72-D15D0D5EEB5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63300E42-D002-4576-8823-4F8BE9417800}" type="pres">
      <dgm:prSet presAssocID="{142DAD32-2309-4BAD-A89E-16049EC9B3CC}" presName="hierRoot3" presStyleCnt="0"/>
      <dgm:spPr/>
    </dgm:pt>
    <dgm:pt modelId="{34EF0F7C-84AB-40B3-B3E6-625E9400603B}" type="pres">
      <dgm:prSet presAssocID="{142DAD32-2309-4BAD-A89E-16049EC9B3CC}" presName="composite3" presStyleCnt="0"/>
      <dgm:spPr/>
    </dgm:pt>
    <dgm:pt modelId="{F93D627C-1474-4104-B0E6-FC37B0E66671}" type="pres">
      <dgm:prSet presAssocID="{142DAD32-2309-4BAD-A89E-16049EC9B3CC}" presName="background3" presStyleLbl="node3" presStyleIdx="1" presStyleCnt="4"/>
      <dgm:spPr/>
    </dgm:pt>
    <dgm:pt modelId="{2F4D3F43-68E2-47C9-B880-ABF5F8CB85C7}" type="pres">
      <dgm:prSet presAssocID="{142DAD32-2309-4BAD-A89E-16049EC9B3C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C2CC1A-18C9-44DF-9DB9-534546B56061}" type="pres">
      <dgm:prSet presAssocID="{142DAD32-2309-4BAD-A89E-16049EC9B3CC}" presName="hierChild4" presStyleCnt="0"/>
      <dgm:spPr/>
    </dgm:pt>
    <dgm:pt modelId="{D86AF2D2-4334-4192-AAC3-E336E525A8C0}" type="pres">
      <dgm:prSet presAssocID="{491FF2CF-6DB8-4653-8E1B-3A1758E78D2D}" presName="Name17" presStyleLbl="parChTrans1D3" presStyleIdx="2" presStyleCnt="4"/>
      <dgm:spPr/>
      <dgm:t>
        <a:bodyPr/>
        <a:lstStyle/>
        <a:p>
          <a:endParaRPr lang="en-US"/>
        </a:p>
      </dgm:t>
    </dgm:pt>
    <dgm:pt modelId="{3273554B-76DE-4CFD-A832-D13874732259}" type="pres">
      <dgm:prSet presAssocID="{FC71FB92-3AD7-416B-A500-A3B03592F5E4}" presName="hierRoot3" presStyleCnt="0"/>
      <dgm:spPr/>
    </dgm:pt>
    <dgm:pt modelId="{4F925BFD-81B6-470A-A828-05722CC2826D}" type="pres">
      <dgm:prSet presAssocID="{FC71FB92-3AD7-416B-A500-A3B03592F5E4}" presName="composite3" presStyleCnt="0"/>
      <dgm:spPr/>
    </dgm:pt>
    <dgm:pt modelId="{AF5EF535-8E28-414D-B0D3-D872C29BEF06}" type="pres">
      <dgm:prSet presAssocID="{FC71FB92-3AD7-416B-A500-A3B03592F5E4}" presName="background3" presStyleLbl="node3" presStyleIdx="2" presStyleCnt="4"/>
      <dgm:spPr/>
    </dgm:pt>
    <dgm:pt modelId="{DBD62177-EBAF-460A-B6B4-7C0FAE58179D}" type="pres">
      <dgm:prSet presAssocID="{FC71FB92-3AD7-416B-A500-A3B03592F5E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6DF1B3-CA9C-4CD9-885F-BD67B64D64D3}" type="pres">
      <dgm:prSet presAssocID="{FC71FB92-3AD7-416B-A500-A3B03592F5E4}" presName="hierChild4" presStyleCnt="0"/>
      <dgm:spPr/>
    </dgm:pt>
    <dgm:pt modelId="{F04D3E3D-114C-43D2-B1E3-E316015FA209}" type="pres">
      <dgm:prSet presAssocID="{8FC71DB1-8AFB-4DEA-8766-2B714AB12BD1}" presName="Name17" presStyleLbl="parChTrans1D3" presStyleIdx="3" presStyleCnt="4"/>
      <dgm:spPr/>
      <dgm:t>
        <a:bodyPr/>
        <a:lstStyle/>
        <a:p>
          <a:endParaRPr lang="en-US"/>
        </a:p>
      </dgm:t>
    </dgm:pt>
    <dgm:pt modelId="{D975B721-2F64-4F1C-99F6-024B95C5B49B}" type="pres">
      <dgm:prSet presAssocID="{13F9FD8D-C438-422D-9763-922F58090A81}" presName="hierRoot3" presStyleCnt="0"/>
      <dgm:spPr/>
    </dgm:pt>
    <dgm:pt modelId="{E63D750A-EE93-499C-A7B4-043DD2F05813}" type="pres">
      <dgm:prSet presAssocID="{13F9FD8D-C438-422D-9763-922F58090A81}" presName="composite3" presStyleCnt="0"/>
      <dgm:spPr/>
    </dgm:pt>
    <dgm:pt modelId="{CE481DC9-D147-4AC9-A992-0EAFD950D4E1}" type="pres">
      <dgm:prSet presAssocID="{13F9FD8D-C438-422D-9763-922F58090A81}" presName="background3" presStyleLbl="node3" presStyleIdx="3" presStyleCnt="4"/>
      <dgm:spPr/>
    </dgm:pt>
    <dgm:pt modelId="{5C2F0D1F-0106-42F3-90F9-0A447C591F31}" type="pres">
      <dgm:prSet presAssocID="{13F9FD8D-C438-422D-9763-922F58090A8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65AA3-535F-4114-B8FE-04C320109626}" type="pres">
      <dgm:prSet presAssocID="{13F9FD8D-C438-422D-9763-922F58090A81}" presName="hierChild4" presStyleCnt="0"/>
      <dgm:spPr/>
    </dgm:pt>
  </dgm:ptLst>
  <dgm:cxnLst>
    <dgm:cxn modelId="{B3C91E02-FF0F-4AC8-82C4-97419E330F67}" type="presOf" srcId="{98AF92B2-ADBA-4994-A84C-B6F8A640C285}" destId="{979928D5-7C90-4EB1-BEF6-5FF6A7A3B863}" srcOrd="0" destOrd="0" presId="urn:microsoft.com/office/officeart/2005/8/layout/hierarchy1"/>
    <dgm:cxn modelId="{9F48E203-D244-48F4-B28A-C97E619194BA}" srcId="{3FB43D13-E309-499F-AAB8-9C1A8DD219EE}" destId="{142DAD32-2309-4BAD-A89E-16049EC9B3CC}" srcOrd="1" destOrd="0" parTransId="{8DCC3908-DF1D-4C05-9F72-D15D0D5EEB59}" sibTransId="{A98B6558-A5A4-43A1-9437-31C5D10F1DA2}"/>
    <dgm:cxn modelId="{405F3D8F-FAB7-4D62-BACE-59F5A6C04E49}" type="presOf" srcId="{13F9FD8D-C438-422D-9763-922F58090A81}" destId="{5C2F0D1F-0106-42F3-90F9-0A447C591F31}" srcOrd="0" destOrd="0" presId="urn:microsoft.com/office/officeart/2005/8/layout/hierarchy1"/>
    <dgm:cxn modelId="{7AF4492E-4486-4EDE-9F24-FC50B761F813}" srcId="{3FB43D13-E309-499F-AAB8-9C1A8DD219EE}" destId="{FC71FB92-3AD7-416B-A500-A3B03592F5E4}" srcOrd="2" destOrd="0" parTransId="{491FF2CF-6DB8-4653-8E1B-3A1758E78D2D}" sibTransId="{D2CE32D1-62E6-4501-819C-6520ADC4B84C}"/>
    <dgm:cxn modelId="{A265C731-5786-4EFD-8ACC-3A96D3232FFD}" srcId="{BF19E6E0-6DB1-44A3-A4B7-AABEA262AEDA}" destId="{6F05C39B-C1D6-48CF-BF78-107AC7B15ABD}" srcOrd="0" destOrd="0" parTransId="{8C7F95CE-0E1C-444D-9F49-3F9147CCB3DE}" sibTransId="{C49773E4-D219-48AB-B7D7-D424F1165FE5}"/>
    <dgm:cxn modelId="{04550147-5C3F-4FA9-9B3E-CE4324641E05}" type="presOf" srcId="{7115D527-26E1-4A7D-A2A2-088A10D61379}" destId="{F9BFEC21-9CF4-48EB-A9EF-FAF0AA75BA1D}" srcOrd="0" destOrd="0" presId="urn:microsoft.com/office/officeart/2005/8/layout/hierarchy1"/>
    <dgm:cxn modelId="{B545844C-846D-4E0B-8148-8193DC396D0D}" type="presOf" srcId="{491FF2CF-6DB8-4653-8E1B-3A1758E78D2D}" destId="{D86AF2D2-4334-4192-AAC3-E336E525A8C0}" srcOrd="0" destOrd="0" presId="urn:microsoft.com/office/officeart/2005/8/layout/hierarchy1"/>
    <dgm:cxn modelId="{B22ADE9A-621A-483A-8F0A-E64C729CC3FC}" type="presOf" srcId="{D40BC857-50B4-4DA9-B575-5A018C696C3A}" destId="{9002D345-E064-44FF-A249-7C5645BF5FD7}" srcOrd="0" destOrd="0" presId="urn:microsoft.com/office/officeart/2005/8/layout/hierarchy1"/>
    <dgm:cxn modelId="{B0806406-9C8E-4AF8-BA3B-9FA9D972A7DF}" type="presOf" srcId="{3FB43D13-E309-499F-AAB8-9C1A8DD219EE}" destId="{560F6C25-C713-472A-AC7E-BD5FA0F6AD29}" srcOrd="0" destOrd="0" presId="urn:microsoft.com/office/officeart/2005/8/layout/hierarchy1"/>
    <dgm:cxn modelId="{A73BA1D4-E9FF-4C1D-8785-F8D381DC1C1A}" type="presOf" srcId="{BF19E6E0-6DB1-44A3-A4B7-AABEA262AEDA}" destId="{EF262012-9C4E-443C-B91C-D5D896765BCD}" srcOrd="0" destOrd="0" presId="urn:microsoft.com/office/officeart/2005/8/layout/hierarchy1"/>
    <dgm:cxn modelId="{AC07F105-3DCF-4730-9D30-BC4E023CCF34}" type="presOf" srcId="{FC71FB92-3AD7-416B-A500-A3B03592F5E4}" destId="{DBD62177-EBAF-460A-B6B4-7C0FAE58179D}" srcOrd="0" destOrd="0" presId="urn:microsoft.com/office/officeart/2005/8/layout/hierarchy1"/>
    <dgm:cxn modelId="{B630A8B7-907D-440F-A873-C0B217E93CC3}" srcId="{6F05C39B-C1D6-48CF-BF78-107AC7B15ABD}" destId="{3FB43D13-E309-499F-AAB8-9C1A8DD219EE}" srcOrd="0" destOrd="0" parTransId="{98AF92B2-ADBA-4994-A84C-B6F8A640C285}" sibTransId="{731E5B16-75A4-4DC4-A92C-F56B3856F807}"/>
    <dgm:cxn modelId="{A4FEC9EE-256C-421B-8F7B-EC4795F60FD9}" type="presOf" srcId="{8FC71DB1-8AFB-4DEA-8766-2B714AB12BD1}" destId="{F04D3E3D-114C-43D2-B1E3-E316015FA209}" srcOrd="0" destOrd="0" presId="urn:microsoft.com/office/officeart/2005/8/layout/hierarchy1"/>
    <dgm:cxn modelId="{C2473EEF-0A2B-4EF6-8B05-6DEF65EA59B0}" type="presOf" srcId="{6F05C39B-C1D6-48CF-BF78-107AC7B15ABD}" destId="{D859F36F-9767-4069-B567-4FA3172D2C45}" srcOrd="0" destOrd="0" presId="urn:microsoft.com/office/officeart/2005/8/layout/hierarchy1"/>
    <dgm:cxn modelId="{F9BBB958-991F-4493-9844-42F2D4E8B427}" srcId="{3FB43D13-E309-499F-AAB8-9C1A8DD219EE}" destId="{D40BC857-50B4-4DA9-B575-5A018C696C3A}" srcOrd="0" destOrd="0" parTransId="{7115D527-26E1-4A7D-A2A2-088A10D61379}" sibTransId="{3C33522A-C38A-4A32-9F59-891262086BF6}"/>
    <dgm:cxn modelId="{8BF2C113-D394-4CCC-9214-65F7D8D858BF}" type="presOf" srcId="{8DCC3908-DF1D-4C05-9F72-D15D0D5EEB59}" destId="{5C56576E-73DE-4B84-87AB-B81393DB57DF}" srcOrd="0" destOrd="0" presId="urn:microsoft.com/office/officeart/2005/8/layout/hierarchy1"/>
    <dgm:cxn modelId="{500BB437-E22D-4F7A-A469-C587247A80E1}" srcId="{3FB43D13-E309-499F-AAB8-9C1A8DD219EE}" destId="{13F9FD8D-C438-422D-9763-922F58090A81}" srcOrd="3" destOrd="0" parTransId="{8FC71DB1-8AFB-4DEA-8766-2B714AB12BD1}" sibTransId="{BFE6FF3C-7390-4655-ADA7-4B568B8C1C56}"/>
    <dgm:cxn modelId="{E5B6E737-BB30-4476-9E3F-9CC678636FD3}" type="presOf" srcId="{142DAD32-2309-4BAD-A89E-16049EC9B3CC}" destId="{2F4D3F43-68E2-47C9-B880-ABF5F8CB85C7}" srcOrd="0" destOrd="0" presId="urn:microsoft.com/office/officeart/2005/8/layout/hierarchy1"/>
    <dgm:cxn modelId="{B810A3B6-3253-492B-9AE4-290C823F9ADE}" type="presParOf" srcId="{EF262012-9C4E-443C-B91C-D5D896765BCD}" destId="{299B92D6-28C7-4882-B3A9-5939C6BF4C98}" srcOrd="0" destOrd="0" presId="urn:microsoft.com/office/officeart/2005/8/layout/hierarchy1"/>
    <dgm:cxn modelId="{4A29B8E5-AD45-405E-ADB4-BA79A3EDD47C}" type="presParOf" srcId="{299B92D6-28C7-4882-B3A9-5939C6BF4C98}" destId="{29416E78-1973-4911-AB19-BCB6B08B3C23}" srcOrd="0" destOrd="0" presId="urn:microsoft.com/office/officeart/2005/8/layout/hierarchy1"/>
    <dgm:cxn modelId="{F530C38B-726F-4567-912C-BA6F907A84C8}" type="presParOf" srcId="{29416E78-1973-4911-AB19-BCB6B08B3C23}" destId="{AF57560D-CF2C-4980-831B-4269A2869B42}" srcOrd="0" destOrd="0" presId="urn:microsoft.com/office/officeart/2005/8/layout/hierarchy1"/>
    <dgm:cxn modelId="{FF0CCCC6-42B5-45B4-B8FC-1925CCACF9DC}" type="presParOf" srcId="{29416E78-1973-4911-AB19-BCB6B08B3C23}" destId="{D859F36F-9767-4069-B567-4FA3172D2C45}" srcOrd="1" destOrd="0" presId="urn:microsoft.com/office/officeart/2005/8/layout/hierarchy1"/>
    <dgm:cxn modelId="{D370AF1D-6134-49EF-876A-27905D8AA7AD}" type="presParOf" srcId="{299B92D6-28C7-4882-B3A9-5939C6BF4C98}" destId="{58446EDC-D536-4082-A6D5-38D4BAB95796}" srcOrd="1" destOrd="0" presId="urn:microsoft.com/office/officeart/2005/8/layout/hierarchy1"/>
    <dgm:cxn modelId="{94A71451-E3A4-497D-AA36-E547242D5031}" type="presParOf" srcId="{58446EDC-D536-4082-A6D5-38D4BAB95796}" destId="{979928D5-7C90-4EB1-BEF6-5FF6A7A3B863}" srcOrd="0" destOrd="0" presId="urn:microsoft.com/office/officeart/2005/8/layout/hierarchy1"/>
    <dgm:cxn modelId="{010CB60E-6C49-49D1-94A2-C34B6C176A77}" type="presParOf" srcId="{58446EDC-D536-4082-A6D5-38D4BAB95796}" destId="{5A447F7B-002A-4D1B-A902-25C788EA0E6E}" srcOrd="1" destOrd="0" presId="urn:microsoft.com/office/officeart/2005/8/layout/hierarchy1"/>
    <dgm:cxn modelId="{1DE40483-1215-42C3-B9D2-B59DA24CAEB0}" type="presParOf" srcId="{5A447F7B-002A-4D1B-A902-25C788EA0E6E}" destId="{913C1B83-55B3-4F94-877C-4E01C0ADE711}" srcOrd="0" destOrd="0" presId="urn:microsoft.com/office/officeart/2005/8/layout/hierarchy1"/>
    <dgm:cxn modelId="{725332D9-E184-43A7-A743-73CB86C005D4}" type="presParOf" srcId="{913C1B83-55B3-4F94-877C-4E01C0ADE711}" destId="{7FE8A9E8-4EC7-4DF3-8E69-9C33D0376AC9}" srcOrd="0" destOrd="0" presId="urn:microsoft.com/office/officeart/2005/8/layout/hierarchy1"/>
    <dgm:cxn modelId="{4E797176-97A0-4907-BF8A-B506CDBA73F6}" type="presParOf" srcId="{913C1B83-55B3-4F94-877C-4E01C0ADE711}" destId="{560F6C25-C713-472A-AC7E-BD5FA0F6AD29}" srcOrd="1" destOrd="0" presId="urn:microsoft.com/office/officeart/2005/8/layout/hierarchy1"/>
    <dgm:cxn modelId="{014290FA-01FD-4F2C-9205-9D0F1EE09932}" type="presParOf" srcId="{5A447F7B-002A-4D1B-A902-25C788EA0E6E}" destId="{76C4EE67-98AA-476B-A245-151F084AA2AF}" srcOrd="1" destOrd="0" presId="urn:microsoft.com/office/officeart/2005/8/layout/hierarchy1"/>
    <dgm:cxn modelId="{AEF003CD-26EB-40BD-BB8D-A18B01150413}" type="presParOf" srcId="{76C4EE67-98AA-476B-A245-151F084AA2AF}" destId="{F9BFEC21-9CF4-48EB-A9EF-FAF0AA75BA1D}" srcOrd="0" destOrd="0" presId="urn:microsoft.com/office/officeart/2005/8/layout/hierarchy1"/>
    <dgm:cxn modelId="{64FFBDA8-5FE9-4672-8F78-45B6A7ED1245}" type="presParOf" srcId="{76C4EE67-98AA-476B-A245-151F084AA2AF}" destId="{B2272F57-337E-44DC-A4BD-AD08D2799BBE}" srcOrd="1" destOrd="0" presId="urn:microsoft.com/office/officeart/2005/8/layout/hierarchy1"/>
    <dgm:cxn modelId="{8CF11D98-73E9-4A79-895C-48F6CAAB3FB5}" type="presParOf" srcId="{B2272F57-337E-44DC-A4BD-AD08D2799BBE}" destId="{D84DAB72-2D57-4728-A4C0-BEFAD702E9F2}" srcOrd="0" destOrd="0" presId="urn:microsoft.com/office/officeart/2005/8/layout/hierarchy1"/>
    <dgm:cxn modelId="{DAA4E175-9794-47DE-9B22-BF9FFED4EDCF}" type="presParOf" srcId="{D84DAB72-2D57-4728-A4C0-BEFAD702E9F2}" destId="{6CF02AAF-CC42-4C87-BC13-397A09EFE65B}" srcOrd="0" destOrd="0" presId="urn:microsoft.com/office/officeart/2005/8/layout/hierarchy1"/>
    <dgm:cxn modelId="{A967E45F-218F-4D7E-8200-200E72A45F4D}" type="presParOf" srcId="{D84DAB72-2D57-4728-A4C0-BEFAD702E9F2}" destId="{9002D345-E064-44FF-A249-7C5645BF5FD7}" srcOrd="1" destOrd="0" presId="urn:microsoft.com/office/officeart/2005/8/layout/hierarchy1"/>
    <dgm:cxn modelId="{82DE5239-883A-4550-8A61-50CA0EDB90A8}" type="presParOf" srcId="{B2272F57-337E-44DC-A4BD-AD08D2799BBE}" destId="{F3E0D876-23BB-43DD-A27F-38C2537EB4D5}" srcOrd="1" destOrd="0" presId="urn:microsoft.com/office/officeart/2005/8/layout/hierarchy1"/>
    <dgm:cxn modelId="{84470087-53DA-4863-9F41-A63A987E7F4B}" type="presParOf" srcId="{76C4EE67-98AA-476B-A245-151F084AA2AF}" destId="{5C56576E-73DE-4B84-87AB-B81393DB57DF}" srcOrd="2" destOrd="0" presId="urn:microsoft.com/office/officeart/2005/8/layout/hierarchy1"/>
    <dgm:cxn modelId="{F022FE0C-7C09-4B2E-8311-E8CCD41CD283}" type="presParOf" srcId="{76C4EE67-98AA-476B-A245-151F084AA2AF}" destId="{63300E42-D002-4576-8823-4F8BE9417800}" srcOrd="3" destOrd="0" presId="urn:microsoft.com/office/officeart/2005/8/layout/hierarchy1"/>
    <dgm:cxn modelId="{9193C080-F0E0-4443-B740-40321038620F}" type="presParOf" srcId="{63300E42-D002-4576-8823-4F8BE9417800}" destId="{34EF0F7C-84AB-40B3-B3E6-625E9400603B}" srcOrd="0" destOrd="0" presId="urn:microsoft.com/office/officeart/2005/8/layout/hierarchy1"/>
    <dgm:cxn modelId="{3879547A-ABA1-4CE1-A508-BC7B36212E3D}" type="presParOf" srcId="{34EF0F7C-84AB-40B3-B3E6-625E9400603B}" destId="{F93D627C-1474-4104-B0E6-FC37B0E66671}" srcOrd="0" destOrd="0" presId="urn:microsoft.com/office/officeart/2005/8/layout/hierarchy1"/>
    <dgm:cxn modelId="{F03C4B92-E918-4771-AFF0-560B0DD4251F}" type="presParOf" srcId="{34EF0F7C-84AB-40B3-B3E6-625E9400603B}" destId="{2F4D3F43-68E2-47C9-B880-ABF5F8CB85C7}" srcOrd="1" destOrd="0" presId="urn:microsoft.com/office/officeart/2005/8/layout/hierarchy1"/>
    <dgm:cxn modelId="{6BC27E03-0411-4454-BA5B-3B4AE84B7C53}" type="presParOf" srcId="{63300E42-D002-4576-8823-4F8BE9417800}" destId="{6EC2CC1A-18C9-44DF-9DB9-534546B56061}" srcOrd="1" destOrd="0" presId="urn:microsoft.com/office/officeart/2005/8/layout/hierarchy1"/>
    <dgm:cxn modelId="{4414F4BA-5BB4-4EA7-B67F-EA34A07D1044}" type="presParOf" srcId="{76C4EE67-98AA-476B-A245-151F084AA2AF}" destId="{D86AF2D2-4334-4192-AAC3-E336E525A8C0}" srcOrd="4" destOrd="0" presId="urn:microsoft.com/office/officeart/2005/8/layout/hierarchy1"/>
    <dgm:cxn modelId="{A6DDCAAF-0E07-4B28-BDD5-A7270793192F}" type="presParOf" srcId="{76C4EE67-98AA-476B-A245-151F084AA2AF}" destId="{3273554B-76DE-4CFD-A832-D13874732259}" srcOrd="5" destOrd="0" presId="urn:microsoft.com/office/officeart/2005/8/layout/hierarchy1"/>
    <dgm:cxn modelId="{5BA350ED-4E8F-4739-9AC3-39E8C67A9330}" type="presParOf" srcId="{3273554B-76DE-4CFD-A832-D13874732259}" destId="{4F925BFD-81B6-470A-A828-05722CC2826D}" srcOrd="0" destOrd="0" presId="urn:microsoft.com/office/officeart/2005/8/layout/hierarchy1"/>
    <dgm:cxn modelId="{C0A1B82C-F0C1-4DE8-876E-F8C04E9DB558}" type="presParOf" srcId="{4F925BFD-81B6-470A-A828-05722CC2826D}" destId="{AF5EF535-8E28-414D-B0D3-D872C29BEF06}" srcOrd="0" destOrd="0" presId="urn:microsoft.com/office/officeart/2005/8/layout/hierarchy1"/>
    <dgm:cxn modelId="{29313DAB-8CAD-4682-B429-5A54E41320E5}" type="presParOf" srcId="{4F925BFD-81B6-470A-A828-05722CC2826D}" destId="{DBD62177-EBAF-460A-B6B4-7C0FAE58179D}" srcOrd="1" destOrd="0" presId="urn:microsoft.com/office/officeart/2005/8/layout/hierarchy1"/>
    <dgm:cxn modelId="{EA92969F-038B-440B-B82C-251D3C2A0E88}" type="presParOf" srcId="{3273554B-76DE-4CFD-A832-D13874732259}" destId="{226DF1B3-CA9C-4CD9-885F-BD67B64D64D3}" srcOrd="1" destOrd="0" presId="urn:microsoft.com/office/officeart/2005/8/layout/hierarchy1"/>
    <dgm:cxn modelId="{2B0B4806-47B4-46BD-AEB3-610EF8835366}" type="presParOf" srcId="{76C4EE67-98AA-476B-A245-151F084AA2AF}" destId="{F04D3E3D-114C-43D2-B1E3-E316015FA209}" srcOrd="6" destOrd="0" presId="urn:microsoft.com/office/officeart/2005/8/layout/hierarchy1"/>
    <dgm:cxn modelId="{49DF2E0F-6E18-4867-A92D-351F686D0120}" type="presParOf" srcId="{76C4EE67-98AA-476B-A245-151F084AA2AF}" destId="{D975B721-2F64-4F1C-99F6-024B95C5B49B}" srcOrd="7" destOrd="0" presId="urn:microsoft.com/office/officeart/2005/8/layout/hierarchy1"/>
    <dgm:cxn modelId="{6E84C923-D03D-4111-BBFB-920FE437C8A5}" type="presParOf" srcId="{D975B721-2F64-4F1C-99F6-024B95C5B49B}" destId="{E63D750A-EE93-499C-A7B4-043DD2F05813}" srcOrd="0" destOrd="0" presId="urn:microsoft.com/office/officeart/2005/8/layout/hierarchy1"/>
    <dgm:cxn modelId="{5BE23E4F-67DE-4B80-849F-CF7519324F3F}" type="presParOf" srcId="{E63D750A-EE93-499C-A7B4-043DD2F05813}" destId="{CE481DC9-D147-4AC9-A992-0EAFD950D4E1}" srcOrd="0" destOrd="0" presId="urn:microsoft.com/office/officeart/2005/8/layout/hierarchy1"/>
    <dgm:cxn modelId="{1EB55A47-1C5D-4636-A2C7-1614C3940D1F}" type="presParOf" srcId="{E63D750A-EE93-499C-A7B4-043DD2F05813}" destId="{5C2F0D1F-0106-42F3-90F9-0A447C591F31}" srcOrd="1" destOrd="0" presId="urn:microsoft.com/office/officeart/2005/8/layout/hierarchy1"/>
    <dgm:cxn modelId="{D2631C1A-98DD-448E-91F8-3BA776133353}" type="presParOf" srcId="{D975B721-2F64-4F1C-99F6-024B95C5B49B}" destId="{E1765AA3-535F-4114-B8FE-04C3201096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D3E3D-114C-43D2-B1E3-E316015FA209}">
      <dsp:nvSpPr>
        <dsp:cNvPr id="0" name=""/>
        <dsp:cNvSpPr/>
      </dsp:nvSpPr>
      <dsp:spPr>
        <a:xfrm>
          <a:off x="4019163" y="2718691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AF2D2-4334-4192-AAC3-E336E525A8C0}">
      <dsp:nvSpPr>
        <dsp:cNvPr id="0" name=""/>
        <dsp:cNvSpPr/>
      </dsp:nvSpPr>
      <dsp:spPr>
        <a:xfrm>
          <a:off x="4019163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6576E-73DE-4B84-87AB-B81393DB57DF}">
      <dsp:nvSpPr>
        <dsp:cNvPr id="0" name=""/>
        <dsp:cNvSpPr/>
      </dsp:nvSpPr>
      <dsp:spPr>
        <a:xfrm>
          <a:off x="2967156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FEC21-9CF4-48EB-A9EF-FAF0AA75BA1D}">
      <dsp:nvSpPr>
        <dsp:cNvPr id="0" name=""/>
        <dsp:cNvSpPr/>
      </dsp:nvSpPr>
      <dsp:spPr>
        <a:xfrm>
          <a:off x="863143" y="2718691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928D5-7C90-4EB1-BEF6-5FF6A7A3B863}">
      <dsp:nvSpPr>
        <dsp:cNvPr id="0" name=""/>
        <dsp:cNvSpPr/>
      </dsp:nvSpPr>
      <dsp:spPr>
        <a:xfrm>
          <a:off x="3973443" y="1124901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560D-CF2C-4980-831B-4269A2869B42}">
      <dsp:nvSpPr>
        <dsp:cNvPr id="0" name=""/>
        <dsp:cNvSpPr/>
      </dsp:nvSpPr>
      <dsp:spPr>
        <a:xfrm>
          <a:off x="3158430" y="3177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9F36F-9767-4069-B567-4FA3172D2C45}">
      <dsp:nvSpPr>
        <dsp:cNvPr id="0" name=""/>
        <dsp:cNvSpPr/>
      </dsp:nvSpPr>
      <dsp:spPr>
        <a:xfrm>
          <a:off x="3349704" y="213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Совет Директоров</a:t>
          </a:r>
          <a:endParaRPr lang="ru-RU" sz="1600" kern="1200" dirty="0"/>
        </a:p>
      </dsp:txBody>
      <dsp:txXfrm>
        <a:off x="3349704" y="213481"/>
        <a:ext cx="1721465" cy="1093130"/>
      </dsp:txXfrm>
    </dsp:sp>
    <dsp:sp modelId="{7FE8A9E8-4EC7-4DF3-8E69-9C33D0376AC9}">
      <dsp:nvSpPr>
        <dsp:cNvPr id="0" name=""/>
        <dsp:cNvSpPr/>
      </dsp:nvSpPr>
      <dsp:spPr>
        <a:xfrm>
          <a:off x="3158430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F6C25-C713-472A-AC7E-BD5FA0F6AD29}">
      <dsp:nvSpPr>
        <dsp:cNvPr id="0" name=""/>
        <dsp:cNvSpPr/>
      </dsp:nvSpPr>
      <dsp:spPr>
        <a:xfrm>
          <a:off x="3349704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Генеральный  Директор</a:t>
          </a:r>
          <a:endParaRPr lang="ru-RU" sz="1600" kern="1200" dirty="0"/>
        </a:p>
      </dsp:txBody>
      <dsp:txXfrm>
        <a:off x="3349704" y="1807271"/>
        <a:ext cx="1721465" cy="1093130"/>
      </dsp:txXfrm>
    </dsp:sp>
    <dsp:sp modelId="{6CF02AAF-CC42-4C87-BC13-397A09EFE65B}">
      <dsp:nvSpPr>
        <dsp:cNvPr id="0" name=""/>
        <dsp:cNvSpPr/>
      </dsp:nvSpPr>
      <dsp:spPr>
        <a:xfrm>
          <a:off x="2411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2D345-E064-44FF-A249-7C5645BF5FD7}">
      <dsp:nvSpPr>
        <dsp:cNvPr id="0" name=""/>
        <dsp:cNvSpPr/>
      </dsp:nvSpPr>
      <dsp:spPr>
        <a:xfrm>
          <a:off x="193684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Директор по Маркетингу</a:t>
          </a:r>
          <a:endParaRPr lang="ru-RU" sz="1600" kern="1200" dirty="0"/>
        </a:p>
      </dsp:txBody>
      <dsp:txXfrm>
        <a:off x="193684" y="3401061"/>
        <a:ext cx="1721465" cy="1093130"/>
      </dsp:txXfrm>
    </dsp:sp>
    <dsp:sp modelId="{F93D627C-1474-4104-B0E6-FC37B0E66671}">
      <dsp:nvSpPr>
        <dsp:cNvPr id="0" name=""/>
        <dsp:cNvSpPr/>
      </dsp:nvSpPr>
      <dsp:spPr>
        <a:xfrm>
          <a:off x="2106423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D3F43-68E2-47C9-B880-ABF5F8CB85C7}">
      <dsp:nvSpPr>
        <dsp:cNvPr id="0" name=""/>
        <dsp:cNvSpPr/>
      </dsp:nvSpPr>
      <dsp:spPr>
        <a:xfrm>
          <a:off x="2297697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Коммерческий Директор</a:t>
          </a:r>
          <a:endParaRPr lang="ru-RU" sz="1600" kern="1200" dirty="0"/>
        </a:p>
      </dsp:txBody>
      <dsp:txXfrm>
        <a:off x="2297697" y="3401061"/>
        <a:ext cx="1721465" cy="1093130"/>
      </dsp:txXfrm>
    </dsp:sp>
    <dsp:sp modelId="{AF5EF535-8E28-414D-B0D3-D872C29BEF06}">
      <dsp:nvSpPr>
        <dsp:cNvPr id="0" name=""/>
        <dsp:cNvSpPr/>
      </dsp:nvSpPr>
      <dsp:spPr>
        <a:xfrm>
          <a:off x="4210436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62177-EBAF-460A-B6B4-7C0FAE58179D}">
      <dsp:nvSpPr>
        <dsp:cNvPr id="0" name=""/>
        <dsp:cNvSpPr/>
      </dsp:nvSpPr>
      <dsp:spPr>
        <a:xfrm>
          <a:off x="4401710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Директор по Производству</a:t>
          </a:r>
          <a:endParaRPr lang="ru-RU" sz="1600" kern="1200" dirty="0"/>
        </a:p>
      </dsp:txBody>
      <dsp:txXfrm>
        <a:off x="4401710" y="3401061"/>
        <a:ext cx="1721465" cy="1093130"/>
      </dsp:txXfrm>
    </dsp:sp>
    <dsp:sp modelId="{CE481DC9-D147-4AC9-A992-0EAFD950D4E1}">
      <dsp:nvSpPr>
        <dsp:cNvPr id="0" name=""/>
        <dsp:cNvSpPr/>
      </dsp:nvSpPr>
      <dsp:spPr>
        <a:xfrm>
          <a:off x="6314449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F0D1F-0106-42F3-90F9-0A447C591F31}">
      <dsp:nvSpPr>
        <dsp:cNvPr id="0" name=""/>
        <dsp:cNvSpPr/>
      </dsp:nvSpPr>
      <dsp:spPr>
        <a:xfrm>
          <a:off x="6505723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Финансовый Директор</a:t>
          </a:r>
          <a:endParaRPr lang="ru-RU" sz="1600" kern="1200"/>
        </a:p>
      </dsp:txBody>
      <dsp:txXfrm>
        <a:off x="6505723" y="3401061"/>
        <a:ext cx="1721465" cy="109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445E-842E-4E57-BC9D-0B34F8E34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0DF1F-B8C6-4778-A29E-B9C941684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CC96-8B96-4414-B20B-5D83B2859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8445-B599-445F-B986-1FE9ACB2A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E23A-374B-4056-A5B9-29B1C2AE4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311E-68E0-4EC1-9794-716280F5D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C425D-4E66-49BF-9FA4-BFEA1074F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BF862-2F6A-4B5C-8B6A-137D256FE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FC50-F9A0-4918-92BE-FE9DF3357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62424-DECE-4B24-BB4B-CDC7FCA1F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F33F-B6ED-4239-903B-DAADD6CD1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5CD0060-5461-4E1C-9821-93B8FA2C3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Соки ТМ </a:t>
            </a:r>
            <a:r>
              <a:rPr lang="en-US" dirty="0" smtClean="0"/>
              <a:t>“</a:t>
            </a:r>
            <a:r>
              <a:rPr lang="ru-RU" b="1" dirty="0" err="1" smtClean="0"/>
              <a:t>Gustos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600" dirty="0" smtClean="0"/>
              <a:t>соки прямого отжима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i="1" dirty="0" smtClean="0">
                <a:ea typeface="+mn-ea"/>
                <a:cs typeface="+mn-cs"/>
              </a:rPr>
              <a:t>Только сок. Ничего кроме сока.</a:t>
            </a:r>
            <a:r>
              <a:rPr lang="ru-RU" sz="1600" i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1600" i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Необычная форма, стильный дизайн упаковки – черно-белый фон с фруктами и овощами </a:t>
            </a:r>
          </a:p>
          <a:p>
            <a:pPr>
              <a:buNone/>
            </a:pPr>
            <a:r>
              <a:rPr lang="ru-RU" sz="1400" dirty="0" smtClean="0"/>
              <a:t>очень привлекательны и сразу бросаются в глаза. Но главное, конечно - это их содержимое.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Соки прямого отжима имеют более насыщенный вкус, сохраняют все полезные вещества </a:t>
            </a:r>
          </a:p>
          <a:p>
            <a:pPr>
              <a:buNone/>
            </a:pPr>
            <a:r>
              <a:rPr lang="ru-RU" sz="1400" dirty="0" smtClean="0"/>
              <a:t>присуще этим фруктам.</a:t>
            </a:r>
          </a:p>
          <a:p>
            <a:pPr>
              <a:buNone/>
            </a:pPr>
            <a:r>
              <a:rPr lang="ru-RU" sz="1400" dirty="0" smtClean="0"/>
              <a:t> </a:t>
            </a:r>
            <a:endParaRPr lang="en-US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Все соки произведены без добавления сахара </a:t>
            </a:r>
          </a:p>
          <a:p>
            <a:pPr>
              <a:buNone/>
            </a:pPr>
            <a:r>
              <a:rPr lang="ru-RU" sz="1400" dirty="0" smtClean="0"/>
              <a:t>Соки готовятся по уникальной технологии: </a:t>
            </a:r>
          </a:p>
          <a:p>
            <a:pPr>
              <a:buNone/>
            </a:pPr>
            <a:r>
              <a:rPr lang="ru-RU" sz="1400" dirty="0" smtClean="0"/>
              <a:t>сок после </a:t>
            </a:r>
            <a:r>
              <a:rPr lang="ru-RU" sz="1400" dirty="0" err="1" smtClean="0"/>
              <a:t>отжатия</a:t>
            </a:r>
            <a:r>
              <a:rPr lang="ru-RU" sz="1400" dirty="0" smtClean="0"/>
              <a:t> сразу разливается в упаковку,</a:t>
            </a:r>
          </a:p>
          <a:p>
            <a:pPr>
              <a:buNone/>
            </a:pPr>
            <a:r>
              <a:rPr lang="ru-RU" sz="1400" dirty="0" smtClean="0"/>
              <a:t>минуя стадию концентрации и восстановления, </a:t>
            </a:r>
          </a:p>
          <a:p>
            <a:pPr>
              <a:buNone/>
            </a:pPr>
            <a:r>
              <a:rPr lang="ru-RU" sz="1400" dirty="0" smtClean="0"/>
              <a:t>что позволяет сохранить максимум витаминов и</a:t>
            </a:r>
          </a:p>
          <a:p>
            <a:pPr>
              <a:buNone/>
            </a:pPr>
            <a:r>
              <a:rPr lang="ru-RU" sz="1400" dirty="0" smtClean="0"/>
              <a:t>минеральных веществ, запах и свежесть </a:t>
            </a:r>
          </a:p>
          <a:p>
            <a:pPr>
              <a:buNone/>
            </a:pPr>
            <a:r>
              <a:rPr lang="ru-RU" sz="1400" dirty="0" smtClean="0"/>
              <a:t>натуральных плодов.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Ассортимент: </a:t>
            </a:r>
          </a:p>
          <a:p>
            <a:pPr>
              <a:buNone/>
            </a:pPr>
            <a:r>
              <a:rPr lang="ru-RU" sz="1400" i="1" dirty="0" smtClean="0"/>
              <a:t>Яблочный, Вишневый, Виноградный, Черносмородиновый, Томатный, Овощной</a:t>
            </a:r>
            <a:endParaRPr lang="ru-RU" sz="1400" i="1" dirty="0"/>
          </a:p>
        </p:txBody>
      </p:sp>
      <p:pic>
        <p:nvPicPr>
          <p:cNvPr id="4" name="Рисунок 3" descr="\\192.168.10.6\marketingdep\PR\orhei-vit poze-alese(fotoroom)\gusto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71810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Соки и нектары “</a:t>
            </a:r>
            <a:r>
              <a:rPr lang="ru-RU" b="1" dirty="0" smtClean="0"/>
              <a:t>VITA</a:t>
            </a:r>
            <a:r>
              <a:rPr lang="ru-RU" dirty="0" smtClean="0"/>
              <a:t>” </a:t>
            </a:r>
            <a:br>
              <a:rPr lang="ru-RU" dirty="0" smtClean="0"/>
            </a:br>
            <a:r>
              <a:rPr lang="ru-RU" sz="1600" i="1" dirty="0" smtClean="0"/>
              <a:t>Хороший вкус и традиции.</a:t>
            </a:r>
            <a:endParaRPr lang="ru-RU" sz="1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401080" cy="1982783"/>
          </a:xfrm>
        </p:spPr>
        <p:txBody>
          <a:bodyPr numCol="1"/>
          <a:lstStyle/>
          <a:p>
            <a:pPr marL="0" indent="0" algn="just">
              <a:buNone/>
            </a:pPr>
            <a:r>
              <a:rPr lang="ru-RU" sz="1400" dirty="0" smtClean="0"/>
              <a:t>Наравне с традиционными яблочным, томатным, персиковым и т.д., в серию вошли соки из экзотических фруктов: апельсиновый, ананасовый и </a:t>
            </a:r>
            <a:r>
              <a:rPr lang="ru-RU" sz="1400" dirty="0" err="1" smtClean="0"/>
              <a:t>мультифрукт</a:t>
            </a:r>
            <a:r>
              <a:rPr lang="ru-RU" sz="1400" dirty="0" smtClean="0"/>
              <a:t>, также в линейке соков “VITA” есть овощной сок “</a:t>
            </a:r>
            <a:r>
              <a:rPr lang="ru-RU" sz="1400" dirty="0" err="1" smtClean="0"/>
              <a:t>roada</a:t>
            </a:r>
            <a:r>
              <a:rPr lang="ru-RU" sz="1400" dirty="0" smtClean="0"/>
              <a:t>”, который состоит из 5 компонентов (томат, морковь, свекла, перец сладкий, тыква). </a:t>
            </a:r>
          </a:p>
          <a:p>
            <a:pPr marL="0" indent="0" algn="just">
              <a:buNone/>
            </a:pPr>
            <a:r>
              <a:rPr lang="ru-RU" sz="1400" dirty="0" smtClean="0"/>
              <a:t> Благодаря особой технологии переработки и упаковки соки и нектары длительное время сохраняют вкус свежих фруктов, которые являются источником витаминов, глюкозы, фруктозы и полезных минеральных веществ. </a:t>
            </a:r>
          </a:p>
          <a:p>
            <a:pPr marL="0" indent="0" algn="just">
              <a:buNone/>
            </a:pPr>
            <a:r>
              <a:rPr lang="ru-RU" sz="1400" dirty="0" smtClean="0"/>
              <a:t> Соки и нектары “VITA” расфасованы в яркую, красочную упаковку </a:t>
            </a:r>
            <a:r>
              <a:rPr lang="ru-RU" sz="1400" dirty="0" err="1" smtClean="0"/>
              <a:t>Tetra</a:t>
            </a:r>
            <a:r>
              <a:rPr lang="ru-RU" sz="1400" dirty="0" smtClean="0"/>
              <a:t> </a:t>
            </a:r>
            <a:r>
              <a:rPr lang="ru-RU" sz="1400" dirty="0" err="1" smtClean="0"/>
              <a:t>Pak</a:t>
            </a:r>
            <a:r>
              <a:rPr lang="ru-RU" sz="1400" dirty="0" smtClean="0"/>
              <a:t> объемом 1 литр, 2 литра. Для удобства упаковка снабжена пластиковым колпачком (1л) и винтовой крышкой (2л).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/>
          </a:p>
        </p:txBody>
      </p:sp>
      <p:pic>
        <p:nvPicPr>
          <p:cNvPr id="4" name="Рисунок 3" descr="\\192.168.10.6\marketingdep\PR\orhei-vit poze-alese(fotoroom)\sucuri autohtone-com1 R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714488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Соки VITA</a:t>
            </a:r>
            <a:r>
              <a:rPr lang="ru-RU" sz="1400" dirty="0" smtClean="0"/>
              <a:t> производятся из натурального сырья высшего качества и являются источником необходимых организму витаминов, микроэлементов и других полезных веществ. Ежедневное употребление соков VITA- гарантия здоровья и бодрости на долгие годы. Соки, вошедшие в эту серию, изготовлены только из натуральных продуктов без искусственных добавок и консервантов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VITA Premium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В этой серии кроме традиционных соков представлены уникальные смеси на основе моркови и тыквы. 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Соки Т.М. «VITA PREMIUM”  станут великолепным дополнением к рациону здорового питания. Густота и наличие мякоти в соках делают их питательными и сытными.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286124"/>
            <a:ext cx="5500726" cy="32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VITA Mini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071677"/>
            <a:ext cx="5829312" cy="257176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Соки </a:t>
            </a:r>
            <a:r>
              <a:rPr lang="en-US" sz="1400" dirty="0" smtClean="0"/>
              <a:t>Vita Mini</a:t>
            </a:r>
            <a:r>
              <a:rPr lang="ru-RU" sz="1400" dirty="0" smtClean="0"/>
              <a:t> – высококачественный продукт в стеклянной бутылке </a:t>
            </a:r>
            <a:r>
              <a:rPr lang="ru-RU" sz="1400" dirty="0" err="1" smtClean="0"/>
              <a:t>обьемом</a:t>
            </a:r>
            <a:r>
              <a:rPr lang="ru-RU" sz="1400" dirty="0" smtClean="0"/>
              <a:t> 0.250 литра.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dirty="0" smtClean="0"/>
              <a:t>Такая упаковка предлагает дополнительные удобства для потребителей, появляется возможность «мобильного» потребления соков.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4" name="Рисунок 3" descr="\\192.168.10.6\marketingdep\PR\orhei-vit poze-alese(fotoroom)\Suc Multifruct cu prajitu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64317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Соки “</a:t>
            </a:r>
            <a:r>
              <a:rPr lang="en-US" b="1" dirty="0" err="1" smtClean="0"/>
              <a:t>Naturalis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ru-RU" sz="1600" i="1" dirty="0" smtClean="0"/>
              <a:t>Фруктовая волна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329642" cy="1625593"/>
          </a:xfrm>
        </p:spPr>
        <p:txBody>
          <a:bodyPr numCol="1"/>
          <a:lstStyle/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 smtClean="0"/>
              <a:t>Соки и нектары “</a:t>
            </a:r>
            <a:r>
              <a:rPr lang="ru-RU" sz="1400" dirty="0" err="1" smtClean="0"/>
              <a:t>Naturalis</a:t>
            </a:r>
            <a:r>
              <a:rPr lang="ru-RU" sz="1400" dirty="0" smtClean="0"/>
              <a:t>” расфасованы в яркую упаковку </a:t>
            </a:r>
            <a:r>
              <a:rPr lang="ru-RU" sz="1400" dirty="0" err="1" smtClean="0"/>
              <a:t>Tetra</a:t>
            </a:r>
            <a:r>
              <a:rPr lang="ru-RU" sz="1400" dirty="0" smtClean="0"/>
              <a:t> </a:t>
            </a:r>
            <a:r>
              <a:rPr lang="ru-RU" sz="1400" dirty="0" err="1" smtClean="0"/>
              <a:t>Pak</a:t>
            </a:r>
            <a:r>
              <a:rPr lang="ru-RU" sz="1400" dirty="0" smtClean="0"/>
              <a:t> объемом 1 литр, 2 литра. Для удобства упаковка снабжена пластиковым колпачком (1л) и винтовой крышкой (2л). </a:t>
            </a:r>
          </a:p>
          <a:p>
            <a:pPr marL="0" indent="0" algn="just">
              <a:buNone/>
            </a:pPr>
            <a:r>
              <a:rPr lang="ru-RU" sz="1400" dirty="0" smtClean="0"/>
              <a:t>Линейка представлена 12 вкусами. Данная серия была специально разработана для занятия дешевой и средней полки. Качество продукции такое же высокое, но содержание фруктовой части в некоторых нектарах понижено для удешевления общей стоимости линейки.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 descr="\\192.168.10.6\marketingdep\PR\orhei-vit poze-alese(fotoroom)\Naturalis R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071966" cy="28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6248" y="1500174"/>
            <a:ext cx="45148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b="1" i="1" dirty="0" smtClean="0"/>
              <a:t> </a:t>
            </a:r>
            <a:endParaRPr lang="ru-RU" sz="1400" dirty="0" smtClean="0"/>
          </a:p>
          <a:p>
            <a:pPr algn="just"/>
            <a:r>
              <a:rPr lang="ru-RU" sz="1400" dirty="0" smtClean="0"/>
              <a:t>“</a:t>
            </a:r>
            <a:r>
              <a:rPr lang="ru-RU" sz="1400" dirty="0" err="1" smtClean="0"/>
              <a:t>Naturalis</a:t>
            </a:r>
            <a:r>
              <a:rPr lang="ru-RU" sz="1400" dirty="0" smtClean="0"/>
              <a:t>” - качественный и натуральный продукт, марка </a:t>
            </a:r>
            <a:r>
              <a:rPr lang="ru-RU" sz="1400" dirty="0" err="1" smtClean="0"/>
              <a:t>коммуницирующая</a:t>
            </a:r>
            <a:r>
              <a:rPr lang="ru-RU" sz="1400" dirty="0" smtClean="0"/>
              <a:t> волну изобилия и щедрость фруктов с Молдавской солнечной земли, дающая ощущение единства личностей, праздник разнообразия выбора. </a:t>
            </a:r>
          </a:p>
          <a:p>
            <a:pPr algn="just"/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/>
              <a:t>Продуктовой особенностью </a:t>
            </a:r>
            <a:r>
              <a:rPr lang="ru-RU" sz="1400" dirty="0" err="1" smtClean="0"/>
              <a:t>брэнда</a:t>
            </a:r>
            <a:r>
              <a:rPr lang="ru-RU" sz="1400" dirty="0" smtClean="0"/>
              <a:t> является наличие мягкого не концентрированного вкуса.</a:t>
            </a:r>
          </a:p>
          <a:p>
            <a:pPr algn="just"/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/>
              <a:t>Соки и нектары "</a:t>
            </a:r>
            <a:r>
              <a:rPr lang="ru-RU" sz="1400" dirty="0" err="1" smtClean="0"/>
              <a:t>Naturalis</a:t>
            </a:r>
            <a:r>
              <a:rPr lang="ru-RU" sz="1400" dirty="0" smtClean="0"/>
              <a:t>" появились на рынке в марте 2005 года.</a:t>
            </a:r>
          </a:p>
          <a:p>
            <a:pPr algn="just"/>
            <a:r>
              <a:rPr lang="ru-RU" sz="1400" dirty="0" smtClean="0"/>
              <a:t>В марте 2006 года  была  выпущена линейка соков"</a:t>
            </a:r>
            <a:r>
              <a:rPr lang="en-US" sz="1400" i="1" dirty="0" err="1" smtClean="0"/>
              <a:t>Naturalis</a:t>
            </a:r>
            <a:r>
              <a:rPr lang="ru-RU" sz="1400" dirty="0" smtClean="0"/>
              <a:t>"  в 2 литровом пакете (7 наименований).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Детское питание                   </a:t>
            </a:r>
            <a:br>
              <a:rPr lang="ru-RU" dirty="0" smtClean="0"/>
            </a:br>
            <a:r>
              <a:rPr lang="ru-RU" sz="1600" i="1" dirty="0" smtClean="0"/>
              <a:t>Самое натуральное с рождения!</a:t>
            </a:r>
            <a:endParaRPr lang="ru-RU" sz="1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600200"/>
            <a:ext cx="5757874" cy="4525963"/>
          </a:xfrm>
        </p:spPr>
        <p:txBody>
          <a:bodyPr numCol="1" anchor="t"/>
          <a:lstStyle/>
          <a:p>
            <a:pPr marL="0" indent="0" algn="just">
              <a:buNone/>
            </a:pPr>
            <a:r>
              <a:rPr lang="en-US" sz="1400" dirty="0" smtClean="0"/>
              <a:t> </a:t>
            </a:r>
            <a:r>
              <a:rPr lang="ru-RU" sz="1400" dirty="0" smtClean="0"/>
              <a:t>Под торговой маркой  «</a:t>
            </a:r>
            <a:r>
              <a:rPr lang="ru-RU" sz="1400" b="1" dirty="0" smtClean="0"/>
              <a:t>VITA BABY</a:t>
            </a:r>
            <a:r>
              <a:rPr lang="ru-RU" sz="1400" dirty="0" smtClean="0"/>
              <a:t>» выпускается детское питание 26 наименований. В основном это фруктовые и овощные пюре и соки, для приготовления которых используется самое качественное сырье, выращенное на экологически чистых плантациях. </a:t>
            </a:r>
          </a:p>
          <a:p>
            <a:pPr marL="0" indent="0" algn="just">
              <a:buNone/>
            </a:pPr>
            <a:r>
              <a:rPr lang="en-US" sz="1400" dirty="0" smtClean="0"/>
              <a:t> </a:t>
            </a:r>
          </a:p>
          <a:p>
            <a:pPr marL="0" indent="0" algn="just">
              <a:buNone/>
            </a:pPr>
            <a:r>
              <a:rPr lang="en-US" sz="1400" dirty="0" smtClean="0"/>
              <a:t> </a:t>
            </a:r>
            <a:r>
              <a:rPr lang="ru-RU" sz="1400" dirty="0" smtClean="0"/>
              <a:t>Детское питание не содержит консервантов и красителей. Для производства пюре используется современное оборудование, которое находится под непрерывным техническим контролем, и соответствует всем современным гигиеническим требованиям. Готовый продукт проходит микробиологический контроль.</a:t>
            </a:r>
          </a:p>
          <a:p>
            <a:pPr marL="0" indent="0" algn="just">
              <a:buNone/>
            </a:pPr>
            <a:r>
              <a:rPr lang="en-US" sz="1400" dirty="0" smtClean="0"/>
              <a:t> </a:t>
            </a:r>
          </a:p>
          <a:p>
            <a:pPr marL="0" indent="0" algn="just">
              <a:buNone/>
            </a:pPr>
            <a:r>
              <a:rPr lang="en-US" sz="1400" dirty="0" smtClean="0"/>
              <a:t> </a:t>
            </a:r>
            <a:r>
              <a:rPr lang="ru-RU" sz="1400" dirty="0" smtClean="0"/>
              <a:t>Удобная расфасовка (170-180 г) способствует экономичному использованию продукта. Баночка герметично закрыта, и это гарантирует стерильность и сохранность продукта. На этикетке содержится вся необходимая информация : состав, дата производства, срок хранения и возраст детей, для которых предназначен тот или иной продукт.</a:t>
            </a:r>
          </a:p>
          <a:p>
            <a:pPr marL="0" indent="0" algn="just">
              <a:buNone/>
            </a:pPr>
            <a:endParaRPr lang="ru-RU" sz="1400" dirty="0" smtClean="0"/>
          </a:p>
        </p:txBody>
      </p:sp>
      <p:pic>
        <p:nvPicPr>
          <p:cNvPr id="4" name="Рисунок 3" descr="\\192.168.10.6\marketingdep\PR\orhei-vit poze-alese(fotoroom)\Vita-baby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7146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Фруктовые консервы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785926"/>
            <a:ext cx="4657700" cy="24288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Сочетание высококачественного сырья и современных технологий позволяет АО «</a:t>
            </a:r>
            <a:r>
              <a:rPr lang="ru-RU" sz="1400" dirty="0" err="1" smtClean="0"/>
              <a:t>Orhei-Vit</a:t>
            </a:r>
            <a:r>
              <a:rPr lang="ru-RU" sz="1400" dirty="0" smtClean="0"/>
              <a:t>» производить продукцию богатую витаминами и минеральными веществами, необходимыми для активной деятельности человеческого организма. 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Это относится и к выпускаемой предприятием серии фруктово-ягодной продукции, представленной широким ассортиментом варенья, джемов не имеющих аналогов на местном рынке.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85786" y="4214818"/>
            <a:ext cx="79296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 smtClean="0"/>
              <a:t>Для производства этой продукции используется только натуральное сырье, которое в основном выращивается на собственных плантациях и садах. Вкус выпускаемых под маркой «VITA» джемов и варенья легкий, консистенция, в зависимости от вида продукта, может быть желеобразной или сиропообразной, с цельными ягодами и кусочками фруктов. Весь ассортимент производится по щадящей технологии (температура варки продукта не превышает +85 С). </a:t>
            </a:r>
          </a:p>
          <a:p>
            <a:pPr algn="just"/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/>
              <a:t>Продукция выпускается в с/б., в форме «амфоры» массой 370гр., 680 гр., что выгодно отличает ее, как по дизайну, так и по вкусовым качествам от продукции остальных отечественных производителей варений и джемов.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\\192.168.10.6\marketingdep\PR\orhei-vit poze-alese(fotoroom)\gem Vit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Овощная консервация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Овощи являются важным составным элементом питания человека так как представляют собой источник витамина С и провитамина А, клетчатки и минеральных компонентов.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dirty="0" smtClean="0"/>
              <a:t>Овощная консервация пр-ва «</a:t>
            </a:r>
            <a:r>
              <a:rPr lang="ru-RU" sz="1400" dirty="0" err="1" smtClean="0"/>
              <a:t>Орхей-Вит</a:t>
            </a:r>
            <a:r>
              <a:rPr lang="ru-RU" sz="1400" dirty="0" smtClean="0"/>
              <a:t>» отличается превосходными вкусовыми качествам и  внешним видом. Все сырье для продукции этой серии выращивается на собственных полях. Благодаря упаковке (стеклянная банка  T</a:t>
            </a:r>
            <a:r>
              <a:rPr lang="en-US" sz="1400" dirty="0" smtClean="0"/>
              <a:t>w</a:t>
            </a:r>
            <a:r>
              <a:rPr lang="ru-RU" sz="1400" dirty="0" err="1" smtClean="0"/>
              <a:t>ist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en-US" sz="1400" dirty="0" smtClean="0"/>
              <a:t>f</a:t>
            </a:r>
            <a:r>
              <a:rPr lang="ru-RU" sz="1400" dirty="0" smtClean="0"/>
              <a:t>) овощи сохраняют свою форму и полезные, природные свойства до момента потребления.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643314"/>
            <a:ext cx="5500726" cy="29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Полуфабрикаты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400" b="1" dirty="0" smtClean="0"/>
              <a:t>Полуфабрикаты</a:t>
            </a:r>
            <a:r>
              <a:rPr lang="ru-RU" sz="1400" dirty="0" smtClean="0"/>
              <a:t>, расфасованные в больших упаковках или емкостях для продажи</a:t>
            </a:r>
            <a:r>
              <a:rPr lang="en-US" sz="1400" dirty="0" smtClean="0"/>
              <a:t> </a:t>
            </a:r>
            <a:r>
              <a:rPr lang="ru-RU" sz="1400" dirty="0" smtClean="0"/>
              <a:t>промышленным предприятиям в целях дальнейшей переработки.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 smtClean="0"/>
              <a:t>Полуфабрикаты подразделяются на следующие категории: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dirty="0" smtClean="0"/>
              <a:t>- концентрированный сок (в основном яблочный);</a:t>
            </a:r>
          </a:p>
          <a:p>
            <a:pPr marL="0" indent="0" algn="just">
              <a:buNone/>
            </a:pPr>
            <a:r>
              <a:rPr lang="ru-RU" sz="1400" dirty="0" smtClean="0"/>
              <a:t>- томат паста;</a:t>
            </a:r>
          </a:p>
          <a:p>
            <a:pPr marL="0" indent="0" algn="just">
              <a:buNone/>
            </a:pPr>
            <a:r>
              <a:rPr lang="ru-RU" sz="1400" dirty="0" smtClean="0"/>
              <a:t>- фруктовая паста;</a:t>
            </a:r>
          </a:p>
          <a:p>
            <a:pPr marL="0" indent="0" algn="just">
              <a:buNone/>
            </a:pPr>
            <a:r>
              <a:rPr lang="ru-RU" sz="1400" dirty="0" smtClean="0"/>
              <a:t>- фруктовое пюре;</a:t>
            </a:r>
          </a:p>
          <a:p>
            <a:pPr marL="0" indent="0" algn="just">
              <a:buNone/>
            </a:pPr>
            <a:r>
              <a:rPr lang="ru-RU" sz="1400" dirty="0" smtClean="0"/>
              <a:t>- аромат (яблочный, вишневый);</a:t>
            </a:r>
          </a:p>
          <a:p>
            <a:pPr marL="0" indent="0" algn="just">
              <a:buNone/>
            </a:pPr>
            <a:r>
              <a:rPr lang="ru-RU" sz="1400" dirty="0" smtClean="0"/>
              <a:t>- сухофрукты.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 smtClean="0"/>
              <a:t>Концентрированные соки</a:t>
            </a:r>
          </a:p>
          <a:p>
            <a:pPr marL="0" indent="0" algn="just"/>
            <a:r>
              <a:rPr lang="ru-RU" sz="1400" dirty="0" smtClean="0"/>
              <a:t>Яблочный концентрированный сок </a:t>
            </a:r>
          </a:p>
          <a:p>
            <a:pPr marL="0" indent="0" algn="just"/>
            <a:r>
              <a:rPr lang="ru-RU" sz="1400" dirty="0" smtClean="0"/>
              <a:t>Вишневый концентрированный сок </a:t>
            </a:r>
          </a:p>
          <a:p>
            <a:pPr marL="0" indent="0" algn="just"/>
            <a:r>
              <a:rPr lang="ru-RU" sz="1400" dirty="0" smtClean="0"/>
              <a:t>Свекольный концентрированный сок 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b="1" dirty="0" smtClean="0"/>
              <a:t>Пюре</a:t>
            </a:r>
          </a:p>
          <a:p>
            <a:pPr marL="0" indent="0" algn="just">
              <a:buNone/>
            </a:pPr>
            <a:r>
              <a:rPr lang="ru-RU" sz="1400" dirty="0" smtClean="0"/>
              <a:t>Однородная, равномерно перетертая масса без плодов, без частиц волокон, семян, косточек, плодоножек и кожицы. Вкус, запах и цвет свойственен плодам, из которых оно изготовлено.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ru-RU" sz="1400" i="1" dirty="0" smtClean="0"/>
              <a:t>Яблочное пюре    Вишневое пюре    Сливовое пюре    </a:t>
            </a:r>
            <a:r>
              <a:rPr lang="ru-RU" sz="1400" i="1" dirty="0" err="1" smtClean="0"/>
              <a:t>Грушовое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пюре</a:t>
            </a:r>
            <a:r>
              <a:rPr lang="ru-RU" sz="1400" i="1" dirty="0" smtClean="0"/>
              <a:t>    Персиковое пюре </a:t>
            </a:r>
          </a:p>
          <a:p>
            <a:pPr marL="0" indent="0" algn="just">
              <a:buNone/>
            </a:pPr>
            <a:r>
              <a:rPr lang="ru-RU" sz="1400" i="1" dirty="0" smtClean="0"/>
              <a:t>Абрикосовое пюре    Черешневое пюре    Айвовое пюре    Томатное пюре    Морковное пюре </a:t>
            </a:r>
          </a:p>
          <a:p>
            <a:pPr marL="0" indent="0" algn="just">
              <a:buNone/>
            </a:pPr>
            <a:r>
              <a:rPr lang="ru-RU" sz="1400" i="1" dirty="0" smtClean="0"/>
              <a:t>Тыквенное пюре    Перечное пюре 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b="1" dirty="0" smtClean="0"/>
              <a:t>Пасты</a:t>
            </a:r>
          </a:p>
          <a:p>
            <a:pPr marL="0" indent="0" algn="just">
              <a:buNone/>
            </a:pPr>
            <a:r>
              <a:rPr lang="ru-RU" sz="1400" dirty="0" smtClean="0"/>
              <a:t>Однородная, протертая, мажущаяся масса плодов, без косточек, остатков кожицы и других грубых частиц. Приятный кисловато сладкий вкус с выраженным ароматом фруктов. </a:t>
            </a:r>
          </a:p>
          <a:p>
            <a:pPr marL="0" indent="0" algn="just"/>
            <a:r>
              <a:rPr lang="ru-RU" sz="1400" dirty="0" smtClean="0"/>
              <a:t>Сливовая паста </a:t>
            </a:r>
          </a:p>
          <a:p>
            <a:pPr marL="0" indent="0" algn="just"/>
            <a:r>
              <a:rPr lang="ru-RU" sz="1400" dirty="0" smtClean="0"/>
              <a:t>Томатная паста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    </a:t>
            </a:r>
          </a:p>
          <a:p>
            <a:pPr marL="0" indent="0" algn="just">
              <a:buNone/>
            </a:pPr>
            <a:r>
              <a:rPr lang="ru-RU" sz="1400" dirty="0" smtClean="0"/>
              <a:t>Акционерное общество "</a:t>
            </a:r>
            <a:r>
              <a:rPr lang="ru-RU" sz="1400" dirty="0" err="1" smtClean="0"/>
              <a:t>Орхей-Вит</a:t>
            </a:r>
            <a:r>
              <a:rPr lang="ru-RU" sz="1400" dirty="0" smtClean="0"/>
              <a:t>" было основано в 1945 году. </a:t>
            </a:r>
          </a:p>
          <a:p>
            <a:pPr marL="0" indent="0" algn="just">
              <a:buNone/>
            </a:pPr>
            <a:r>
              <a:rPr lang="ru-RU" sz="1400" dirty="0" smtClean="0"/>
              <a:t>Современное очертание компании установилось в начале 80-х, когда были сданы в эксплуатацию вторая производственная очередь и цех асептического хранения соков.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 smtClean="0"/>
              <a:t>Компания была приватизирована в 1994 году.</a:t>
            </a:r>
          </a:p>
          <a:p>
            <a:pPr marL="0" indent="0" algn="just">
              <a:buNone/>
            </a:pPr>
            <a:r>
              <a:rPr lang="ru-RU" sz="1400" dirty="0" smtClean="0"/>
              <a:t> </a:t>
            </a: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 smtClean="0"/>
              <a:t>Основные направления деятельности компании сосредоточены на двух главных рынках: рынок готовой продукции и промышленный рынок концентрированных фруктовых соков и других полуфабрикатов.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 smtClean="0"/>
              <a:t>Джемы</a:t>
            </a:r>
          </a:p>
          <a:p>
            <a:pPr marL="0" indent="0" algn="just">
              <a:buNone/>
            </a:pPr>
            <a:r>
              <a:rPr lang="ru-RU" sz="1400" dirty="0" smtClean="0"/>
              <a:t>Мажущая масса не протертых плодов. Допускается масса, медленно растекающаяся на горизонтальной поверхности, наличие легкого вкуса </a:t>
            </a:r>
            <a:r>
              <a:rPr lang="ru-RU" sz="1400" dirty="0" err="1" smtClean="0"/>
              <a:t>карамелизованного</a:t>
            </a:r>
            <a:r>
              <a:rPr lang="ru-RU" sz="1400" dirty="0" smtClean="0"/>
              <a:t> сахара. Вкус и цвет свойственный плодам.</a:t>
            </a:r>
          </a:p>
          <a:p>
            <a:pPr marL="0" indent="0" algn="just">
              <a:buNone/>
            </a:pPr>
            <a:r>
              <a:rPr lang="ru-RU" sz="1400" i="1" dirty="0" smtClean="0"/>
              <a:t>Джем сливовый    Джем вишневый    Джем абрикосовый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b="1" dirty="0" err="1" smtClean="0"/>
              <a:t>Павидлo</a:t>
            </a:r>
            <a:endParaRPr lang="ru-RU" sz="1400" b="1" dirty="0" smtClean="0"/>
          </a:p>
          <a:p>
            <a:pPr marL="0" indent="0" algn="just">
              <a:buNone/>
            </a:pPr>
            <a:r>
              <a:rPr lang="ru-RU" sz="1400" dirty="0" smtClean="0"/>
              <a:t>Однородная, протертая мажущаяся масса. Не растекающаяся на горизонтальной поверхности, без семян, семенных гнезд, косточек и не протертых кусочков кожицы. Цвет свойственный пюре фруктов, вкус кисловато-сладкий. Засахаривание не допускается.</a:t>
            </a:r>
          </a:p>
          <a:p>
            <a:pPr marL="0" indent="0" algn="just">
              <a:buNone/>
            </a:pPr>
            <a:r>
              <a:rPr lang="ru-RU" sz="1400" i="1" dirty="0" err="1" smtClean="0"/>
              <a:t>Павидло</a:t>
            </a:r>
            <a:r>
              <a:rPr lang="ru-RU" sz="1400" i="1" dirty="0" smtClean="0"/>
              <a:t> вишневое    </a:t>
            </a:r>
            <a:r>
              <a:rPr lang="ru-RU" sz="1400" i="1" dirty="0" err="1" smtClean="0"/>
              <a:t>Павидло</a:t>
            </a:r>
            <a:r>
              <a:rPr lang="ru-RU" sz="1400" i="1" dirty="0" smtClean="0"/>
              <a:t> абрикосовое    </a:t>
            </a:r>
            <a:r>
              <a:rPr lang="ru-RU" sz="1400" i="1" dirty="0" err="1" smtClean="0"/>
              <a:t>Павидло</a:t>
            </a:r>
            <a:r>
              <a:rPr lang="ru-RU" sz="1400" i="1" dirty="0" smtClean="0"/>
              <a:t> клубничное    </a:t>
            </a:r>
            <a:r>
              <a:rPr lang="ru-RU" sz="1400" i="1" dirty="0" err="1" smtClean="0"/>
              <a:t>Павидло</a:t>
            </a:r>
            <a:r>
              <a:rPr lang="ru-RU" sz="1400" i="1" dirty="0" smtClean="0"/>
              <a:t> малиновое </a:t>
            </a:r>
          </a:p>
          <a:p>
            <a:pPr marL="0" indent="0" algn="just">
              <a:buNone/>
            </a:pPr>
            <a:r>
              <a:rPr lang="ru-RU" sz="1400" i="1" dirty="0" err="1" smtClean="0"/>
              <a:t>Павидло</a:t>
            </a:r>
            <a:r>
              <a:rPr lang="ru-RU" sz="1400" i="1" dirty="0" smtClean="0"/>
              <a:t> кизиловое 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b="1" dirty="0" smtClean="0"/>
              <a:t>Ароматы</a:t>
            </a:r>
          </a:p>
          <a:p>
            <a:pPr marL="0" indent="0" algn="just">
              <a:buNone/>
            </a:pPr>
            <a:r>
              <a:rPr lang="ru-RU" sz="1400" dirty="0" smtClean="0"/>
              <a:t>Побочный продукт, получаемый в процессе концентрирования яблочного сока, прозрачная, бесцветная жидкость, с запахом и вкусом свойственным соответствующим сортам натуральных фруктов. </a:t>
            </a:r>
          </a:p>
          <a:p>
            <a:pPr marL="0" indent="0" algn="just">
              <a:buNone/>
            </a:pPr>
            <a:r>
              <a:rPr lang="ru-RU" sz="1400" i="1" dirty="0" smtClean="0"/>
              <a:t>Яблочный аромат    Вишневый аромат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en-US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</a:p>
          <a:p>
            <a:pPr marL="0" algn="just">
              <a:spcBef>
                <a:spcPts val="0"/>
              </a:spcBef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400" b="1" dirty="0" smtClean="0"/>
              <a:t>АО </a:t>
            </a:r>
            <a:r>
              <a:rPr lang="ru-RU" sz="1400" b="1" dirty="0" err="1" smtClean="0"/>
              <a:t>Орхей-Вит</a:t>
            </a:r>
            <a:r>
              <a:rPr lang="ru-RU" sz="1400" dirty="0" smtClean="0"/>
              <a:t> расположено на территории в 15,1 га в живописной зоне г. </a:t>
            </a:r>
            <a:r>
              <a:rPr lang="ru-RU" sz="1400" dirty="0" err="1" smtClean="0"/>
              <a:t>Орхей</a:t>
            </a:r>
            <a:r>
              <a:rPr lang="ru-RU" sz="1400" dirty="0" smtClean="0"/>
              <a:t>, важного административного, туристического и культурного центра Молдовы. Расположение в непосредственной близости от поставщиков сырья облегчает деятельность компании, которая направлена на удовлетворение потребностей и ожиданий потребителей при производстве натуральной продукции высшего качества.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AO «</a:t>
            </a:r>
            <a:r>
              <a:rPr lang="ru-RU" sz="1400" dirty="0" err="1" smtClean="0"/>
              <a:t>Orhei-Vit</a:t>
            </a:r>
            <a:r>
              <a:rPr lang="ru-RU" sz="1400" dirty="0" smtClean="0"/>
              <a:t>» является обладателем международного сертификата Системы Управления Качеством в соответствии с требованиями стандарта ISO 9001: 2000, а так же обладателем Сертификата HACCP 9001:2000 (</a:t>
            </a:r>
            <a:r>
              <a:rPr lang="ru-RU" sz="1400" dirty="0" err="1" smtClean="0"/>
              <a:t>Hazard</a:t>
            </a:r>
            <a:r>
              <a:rPr lang="ru-RU" sz="1400" dirty="0" smtClean="0"/>
              <a:t> </a:t>
            </a:r>
            <a:r>
              <a:rPr lang="ru-RU" sz="1400" dirty="0" err="1" smtClean="0"/>
              <a:t>Analysis</a:t>
            </a:r>
            <a:r>
              <a:rPr lang="ru-RU" sz="1400" dirty="0" smtClean="0"/>
              <a:t> </a:t>
            </a:r>
            <a:r>
              <a:rPr lang="ru-RU" sz="1400" dirty="0" err="1" smtClean="0"/>
              <a:t>and</a:t>
            </a:r>
            <a:r>
              <a:rPr lang="ru-RU" sz="1400" dirty="0" smtClean="0"/>
              <a:t> </a:t>
            </a:r>
            <a:r>
              <a:rPr lang="ru-RU" sz="1400" dirty="0" err="1" smtClean="0"/>
              <a:t>Critical</a:t>
            </a:r>
            <a:r>
              <a:rPr lang="ru-RU" sz="1400" dirty="0" smtClean="0"/>
              <a:t> </a:t>
            </a:r>
            <a:r>
              <a:rPr lang="ru-RU" sz="1400" dirty="0" err="1" smtClean="0"/>
              <a:t>Control</a:t>
            </a:r>
            <a:r>
              <a:rPr lang="ru-RU" sz="1400" dirty="0" smtClean="0"/>
              <a:t> </a:t>
            </a:r>
            <a:r>
              <a:rPr lang="ru-RU" sz="1400" dirty="0" err="1" smtClean="0"/>
              <a:t>Point</a:t>
            </a:r>
            <a:r>
              <a:rPr lang="ru-RU" sz="1400" dirty="0" smtClean="0"/>
              <a:t>). 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dirty="0" smtClean="0"/>
              <a:t>Мы гордимся тем, что качество нашей продукции множество раз было отмечено международными и государственными премиями, золотыми медалями престижных мировых выставок, не однократно присуждалось почетное звание «Марка Года».  </a:t>
            </a:r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Качество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r>
              <a:rPr lang="ru-RU" b="1" dirty="0" smtClean="0"/>
              <a:t> </a:t>
            </a:r>
            <a:r>
              <a:rPr lang="ru-RU" dirty="0" smtClean="0"/>
              <a:t>компании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785950"/>
          </a:xfrm>
        </p:spPr>
        <p:txBody>
          <a:bodyPr/>
          <a:lstStyle/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Завод оснащен самым современным оборудованием. </a:t>
            </a:r>
          </a:p>
          <a:p>
            <a:pPr marL="0" indent="0" algn="just">
              <a:buNone/>
            </a:pPr>
            <a:r>
              <a:rPr lang="ru-RU" sz="1400" dirty="0" smtClean="0"/>
              <a:t>    В 2001 году в процессе модернизации основного цеха была установлена линия TBA8-1000 с производительностью 6000 </a:t>
            </a:r>
            <a:r>
              <a:rPr lang="ru-RU" sz="1400" dirty="0" err="1" smtClean="0"/>
              <a:t>тетра-пакетов</a:t>
            </a:r>
            <a:r>
              <a:rPr lang="ru-RU" sz="1400" dirty="0" smtClean="0"/>
              <a:t> в час и линия розлива соков в </a:t>
            </a:r>
            <a:r>
              <a:rPr lang="ru-RU" sz="1400" dirty="0" err="1" smtClean="0"/>
              <a:t>стеклобутылку</a:t>
            </a:r>
            <a:r>
              <a:rPr lang="ru-RU" sz="1400" dirty="0" smtClean="0"/>
              <a:t> емкостью 200, 750, 1000 мл итальянской фирмы FBL производительностью 6000, 5000 и 3600 бутылок в час. 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/>
          </a:p>
        </p:txBody>
      </p:sp>
      <p:pic>
        <p:nvPicPr>
          <p:cNvPr id="4" name="Рисунок 3" descr="тетра пак_IMG_91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00372"/>
            <a:ext cx="47149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034" y="2857496"/>
            <a:ext cx="35004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 eaLnBrk="0" hangingPunct="0">
              <a:spcBef>
                <a:spcPct val="20000"/>
              </a:spcBef>
            </a:pPr>
            <a:r>
              <a:rPr lang="en-US" sz="1400" dirty="0" smtClean="0"/>
              <a:t>                </a:t>
            </a:r>
            <a:endParaRPr lang="ru-RU" sz="1400" dirty="0" smtClean="0"/>
          </a:p>
          <a:p>
            <a:pPr lvl="0" algn="just" eaLnBrk="0" hangingPunct="0">
              <a:spcBef>
                <a:spcPct val="20000"/>
              </a:spcBef>
            </a:pPr>
            <a:r>
              <a:rPr lang="ru-RU" sz="1400" dirty="0" smtClean="0"/>
              <a:t>           </a:t>
            </a:r>
            <a:r>
              <a:rPr lang="en-US" sz="1400" dirty="0" smtClean="0"/>
              <a:t> </a:t>
            </a:r>
            <a:r>
              <a:rPr lang="ru-RU" sz="1400" dirty="0" smtClean="0"/>
              <a:t>Таким образом, предприятие располагает возможностью ежегодно производить 30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пакетов и 15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бутылок различных натуральных соков и нектаров многих наименований.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34" y="4857736"/>
            <a:ext cx="8015286" cy="17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1400" dirty="0" smtClean="0"/>
          </a:p>
          <a:p>
            <a:r>
              <a:rPr lang="ru-RU" sz="1400" dirty="0" smtClean="0"/>
              <a:t>В настоящее время соковый цех оснащен самым высокопроизводительным оборудованием </a:t>
            </a:r>
            <a:r>
              <a:rPr lang="ru-RU" sz="1400" b="1" dirty="0" smtClean="0"/>
              <a:t>фирм BUCHER, UNIPECTIN, TETRA-PAK, FBR-ELPO</a:t>
            </a:r>
            <a:r>
              <a:rPr lang="ru-RU" sz="1400" dirty="0" smtClean="0"/>
              <a:t> и многими другими.</a:t>
            </a:r>
            <a:endParaRPr lang="ru-RU" sz="1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Сырье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 smtClean="0"/>
              <a:t>Для обеспечения предприятия качественным сырьем на 420 гектарах собственной пахотной земли выращиваются овощи и фрукты на основе интенсивных технологий. На предприятии создан фермерский сервисный центр для обслуживания частных хозяйств, которые занимаются выращиванием фруктов и овощей в </a:t>
            </a:r>
            <a:r>
              <a:rPr lang="ru-RU" sz="1400" dirty="0" err="1" smtClean="0"/>
              <a:t>Орхейском</a:t>
            </a:r>
            <a:r>
              <a:rPr lang="ru-RU" sz="1400" dirty="0" smtClean="0"/>
              <a:t> уезде.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4" name="Рисунок 3" descr="виноградникиIMG_05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357562"/>
            <a:ext cx="5214974" cy="283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400" b="1" dirty="0" smtClean="0"/>
              <a:t>АО «</a:t>
            </a:r>
            <a:r>
              <a:rPr lang="ru-RU" sz="1400" b="1" dirty="0" err="1" smtClean="0"/>
              <a:t>Орхей-Вит</a:t>
            </a:r>
            <a:r>
              <a:rPr lang="ru-RU" sz="1400" b="1" dirty="0" smtClean="0"/>
              <a:t>» - это предприятие и</a:t>
            </a:r>
            <a:r>
              <a:rPr lang="ru-RU" sz="1400" dirty="0" smtClean="0"/>
              <a:t>меющее 60-ти летний опыт работы и занимающее одно из лидирующих мест в Республики Молдова в отрасли производства консервированной продукции.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 smtClean="0"/>
              <a:t>Основные направления деятельности компании сосредоточены на двух главных рынках: </a:t>
            </a:r>
          </a:p>
          <a:p>
            <a:pPr marL="0" indent="0" algn="just"/>
            <a:r>
              <a:rPr lang="ru-RU" sz="1400" dirty="0" smtClean="0"/>
              <a:t>рынок готовой продукции </a:t>
            </a:r>
          </a:p>
          <a:p>
            <a:pPr marL="0" indent="0" algn="just"/>
            <a:r>
              <a:rPr lang="ru-RU" sz="1400" dirty="0" smtClean="0"/>
              <a:t>промышленный рынок концентрированных фруктовых соков и других полуфабрикатов.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dirty="0" smtClean="0"/>
              <a:t>Кроме соков, нектаров, детского питания и другой плодоовощной продукции, насчитывающей более 150- наименований, на предприятии также производятся такие </a:t>
            </a:r>
            <a:r>
              <a:rPr lang="ru-RU" sz="1400" b="1" dirty="0" smtClean="0"/>
              <a:t>полуфабрикаты</a:t>
            </a:r>
            <a:r>
              <a:rPr lang="ru-RU" sz="1400" dirty="0" smtClean="0"/>
              <a:t> как пасты, пюре и концентрированные соки, из различных плодов, ягод и овощей. Изготовленных на высококлассном итальянском, немецком и швейцарском оборудовании. </a:t>
            </a:r>
            <a:br>
              <a:rPr lang="ru-RU" sz="1400" dirty="0" smtClean="0"/>
            </a:br>
            <a:endParaRPr lang="en-US" sz="1400" dirty="0" smtClean="0"/>
          </a:p>
          <a:p>
            <a:pPr marL="0" indent="0" algn="just">
              <a:buNone/>
            </a:pPr>
            <a:r>
              <a:rPr lang="ru-RU" sz="1400" b="1" dirty="0" smtClean="0"/>
              <a:t>Ассортимент выпускаемой продукции достаточно разнообразен более 150наименований:</a:t>
            </a:r>
            <a:br>
              <a:rPr lang="ru-RU" sz="1400" b="1" dirty="0" smtClean="0"/>
            </a:br>
            <a:r>
              <a:rPr lang="ru-RU" sz="1400" dirty="0" smtClean="0"/>
              <a:t>натуральные соки (осветленные и нектары), варенья, конфитюры, джемы, детское питание (соки, нектары и пюре); консервированные овощи и многие другие вкусные и полезные продукты. 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Готовая продукция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Основной акцент в отношении готовой продукции предприятие ставит на производство соков и детского питания, а так же плодовоовощной консервации. </a:t>
            </a: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 smtClean="0"/>
              <a:t>Высокое содержание минеральных веществ и витаминов в соках обусловливает их высокую пищевую ценность. Фруктовые соки выпускают осветленными и с мякотью, из одного вида овощей и смешанные из двух или более видов  плодов. </a:t>
            </a: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 smtClean="0"/>
              <a:t>Консервированные пищевые продукты позволяют в значительной степени сократить затраты труда и времени на приготовление пищи в домашних условиях, разнообразить меню, обеспечить круглогодичное питание населения, а также создавать текущие, сезонные и страховые запасы. </a:t>
            </a: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 smtClean="0"/>
              <a:t>Плодоовощные консервы, богатые витаминами и минеральными веществами, необходимы для питания населения в зимний период времени.</a:t>
            </a:r>
          </a:p>
          <a:p>
            <a:pPr marL="0" indent="0" algn="just">
              <a:buNone/>
            </a:pPr>
            <a:r>
              <a:rPr lang="ru-RU" sz="1400" dirty="0" smtClean="0"/>
              <a:t> </a:t>
            </a:r>
          </a:p>
          <a:p>
            <a:pPr marL="0" indent="0" algn="just">
              <a:buNone/>
            </a:pPr>
            <a:r>
              <a:rPr lang="ru-RU" sz="1400" b="1" dirty="0" smtClean="0"/>
              <a:t>Готовая продукция подразделяется на следующие категории:</a:t>
            </a:r>
            <a:endParaRPr lang="en-US" sz="1400" b="1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/>
            <a:r>
              <a:rPr lang="ru-RU" sz="1400" b="1" i="1" dirty="0" smtClean="0"/>
              <a:t>фруктовые и овощные соки и нектары;</a:t>
            </a:r>
          </a:p>
          <a:p>
            <a:pPr marL="0" indent="0" algn="just"/>
            <a:r>
              <a:rPr lang="ru-RU" sz="1400" b="1" i="1" dirty="0" smtClean="0"/>
              <a:t>детское питание (соки и пюре);</a:t>
            </a:r>
          </a:p>
          <a:p>
            <a:pPr marL="0" indent="0" algn="just"/>
            <a:r>
              <a:rPr lang="ru-RU" sz="1400" b="1" i="1" dirty="0" smtClean="0"/>
              <a:t>фруктовая консервированная продукция (варенье, джемы, повидло и др.);</a:t>
            </a:r>
          </a:p>
          <a:p>
            <a:pPr marL="0" indent="0" algn="just"/>
            <a:r>
              <a:rPr lang="ru-RU" sz="1400" b="1" i="1" dirty="0" smtClean="0"/>
              <a:t>овощная консервированная продукция (маринады, томат паста и др.).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136</TotalTime>
  <Words>1049</Words>
  <Application>Microsoft Office PowerPoint</Application>
  <PresentationFormat>Экран (4:3)</PresentationFormat>
  <Paragraphs>163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Краткая История</vt:lpstr>
      <vt:lpstr>Расположение</vt:lpstr>
      <vt:lpstr>Качество</vt:lpstr>
      <vt:lpstr>Структура компании</vt:lpstr>
      <vt:lpstr>Оборудование</vt:lpstr>
      <vt:lpstr>Сырье</vt:lpstr>
      <vt:lpstr>Продукция</vt:lpstr>
      <vt:lpstr> Готовая продукция </vt:lpstr>
      <vt:lpstr>   Соки ТМ “Gustos”  соки прямого отжима  Только сок. Ничего кроме сока.    </vt:lpstr>
      <vt:lpstr>Соки и нектары “VITA”  Хороший вкус и традиции.</vt:lpstr>
      <vt:lpstr>“VITA Premium”</vt:lpstr>
      <vt:lpstr>“VITA Mini”</vt:lpstr>
      <vt:lpstr> Соки “Naturalis”  Фруктовая волна  </vt:lpstr>
      <vt:lpstr>Детское питание                    Самое натуральное с рождения!</vt:lpstr>
      <vt:lpstr> Фруктовые консервы </vt:lpstr>
      <vt:lpstr> Овощная консервация </vt:lpstr>
      <vt:lpstr>Полуфабрикаты</vt:lpstr>
      <vt:lpstr>Слайд 19</vt:lpstr>
      <vt:lpstr>Слайд 20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SCelan</cp:lastModifiedBy>
  <cp:revision>19</cp:revision>
  <dcterms:created xsi:type="dcterms:W3CDTF">2009-09-16T13:29:52Z</dcterms:created>
  <dcterms:modified xsi:type="dcterms:W3CDTF">2012-06-26T11:51:16Z</dcterms:modified>
</cp:coreProperties>
</file>